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265"/>
  </p:notesMasterIdLst>
  <p:sldIdLst>
    <p:sldId id="256" r:id="rId2"/>
    <p:sldId id="258" r:id="rId3"/>
    <p:sldId id="889" r:id="rId4"/>
    <p:sldId id="837" r:id="rId5"/>
    <p:sldId id="259" r:id="rId6"/>
    <p:sldId id="554" r:id="rId7"/>
    <p:sldId id="557" r:id="rId8"/>
    <p:sldId id="555" r:id="rId9"/>
    <p:sldId id="556" r:id="rId10"/>
    <p:sldId id="789" r:id="rId11"/>
    <p:sldId id="356" r:id="rId12"/>
    <p:sldId id="752" r:id="rId13"/>
    <p:sldId id="558" r:id="rId14"/>
    <p:sldId id="559" r:id="rId15"/>
    <p:sldId id="753" r:id="rId16"/>
    <p:sldId id="754" r:id="rId17"/>
    <p:sldId id="561" r:id="rId18"/>
    <p:sldId id="562" r:id="rId19"/>
    <p:sldId id="563" r:id="rId20"/>
    <p:sldId id="755" r:id="rId21"/>
    <p:sldId id="756" r:id="rId22"/>
    <p:sldId id="758" r:id="rId23"/>
    <p:sldId id="759" r:id="rId24"/>
    <p:sldId id="760" r:id="rId25"/>
    <p:sldId id="761" r:id="rId26"/>
    <p:sldId id="762" r:id="rId27"/>
    <p:sldId id="763" r:id="rId28"/>
    <p:sldId id="764" r:id="rId29"/>
    <p:sldId id="720" r:id="rId30"/>
    <p:sldId id="737" r:id="rId31"/>
    <p:sldId id="739" r:id="rId32"/>
    <p:sldId id="722" r:id="rId33"/>
    <p:sldId id="740" r:id="rId34"/>
    <p:sldId id="724" r:id="rId35"/>
    <p:sldId id="743" r:id="rId36"/>
    <p:sldId id="766" r:id="rId37"/>
    <p:sldId id="765" r:id="rId38"/>
    <p:sldId id="787" r:id="rId39"/>
    <p:sldId id="564" r:id="rId40"/>
    <p:sldId id="757" r:id="rId41"/>
    <p:sldId id="767" r:id="rId42"/>
    <p:sldId id="768" r:id="rId43"/>
    <p:sldId id="769" r:id="rId44"/>
    <p:sldId id="774" r:id="rId45"/>
    <p:sldId id="771" r:id="rId46"/>
    <p:sldId id="772" r:id="rId47"/>
    <p:sldId id="447" r:id="rId48"/>
    <p:sldId id="886" r:id="rId49"/>
    <p:sldId id="887" r:id="rId50"/>
    <p:sldId id="888" r:id="rId51"/>
    <p:sldId id="453" r:id="rId52"/>
    <p:sldId id="263" r:id="rId53"/>
    <p:sldId id="267" r:id="rId54"/>
    <p:sldId id="264" r:id="rId55"/>
    <p:sldId id="457" r:id="rId56"/>
    <p:sldId id="266" r:id="rId57"/>
    <p:sldId id="458" r:id="rId58"/>
    <p:sldId id="270" r:id="rId59"/>
    <p:sldId id="279" r:id="rId60"/>
    <p:sldId id="459" r:id="rId61"/>
    <p:sldId id="460" r:id="rId62"/>
    <p:sldId id="461" r:id="rId63"/>
    <p:sldId id="537" r:id="rId64"/>
    <p:sldId id="536" r:id="rId65"/>
    <p:sldId id="272" r:id="rId66"/>
    <p:sldId id="463" r:id="rId67"/>
    <p:sldId id="538" r:id="rId68"/>
    <p:sldId id="539" r:id="rId69"/>
    <p:sldId id="413" r:id="rId70"/>
    <p:sldId id="466" r:id="rId71"/>
    <p:sldId id="779" r:id="rId72"/>
    <p:sldId id="778" r:id="rId73"/>
    <p:sldId id="780" r:id="rId74"/>
    <p:sldId id="788" r:id="rId75"/>
    <p:sldId id="565" r:id="rId76"/>
    <p:sldId id="572" r:id="rId77"/>
    <p:sldId id="781" r:id="rId78"/>
    <p:sldId id="782" r:id="rId79"/>
    <p:sldId id="573" r:id="rId80"/>
    <p:sldId id="776" r:id="rId81"/>
    <p:sldId id="777" r:id="rId82"/>
    <p:sldId id="775" r:id="rId83"/>
    <p:sldId id="575" r:id="rId84"/>
    <p:sldId id="576" r:id="rId85"/>
    <p:sldId id="577" r:id="rId86"/>
    <p:sldId id="578" r:id="rId87"/>
    <p:sldId id="579" r:id="rId88"/>
    <p:sldId id="580" r:id="rId89"/>
    <p:sldId id="581" r:id="rId90"/>
    <p:sldId id="582" r:id="rId91"/>
    <p:sldId id="583" r:id="rId92"/>
    <p:sldId id="584" r:id="rId93"/>
    <p:sldId id="585" r:id="rId94"/>
    <p:sldId id="586" r:id="rId95"/>
    <p:sldId id="587" r:id="rId96"/>
    <p:sldId id="588" r:id="rId97"/>
    <p:sldId id="589" r:id="rId98"/>
    <p:sldId id="590" r:id="rId99"/>
    <p:sldId id="591" r:id="rId100"/>
    <p:sldId id="592" r:id="rId101"/>
    <p:sldId id="593" r:id="rId102"/>
    <p:sldId id="594" r:id="rId103"/>
    <p:sldId id="791" r:id="rId104"/>
    <p:sldId id="783" r:id="rId105"/>
    <p:sldId id="784" r:id="rId106"/>
    <p:sldId id="790" r:id="rId107"/>
    <p:sldId id="567" r:id="rId108"/>
    <p:sldId id="596" r:id="rId109"/>
    <p:sldId id="726" r:id="rId110"/>
    <p:sldId id="727" r:id="rId111"/>
    <p:sldId id="598" r:id="rId112"/>
    <p:sldId id="729" r:id="rId113"/>
    <p:sldId id="730" r:id="rId114"/>
    <p:sldId id="600" r:id="rId115"/>
    <p:sldId id="732" r:id="rId116"/>
    <p:sldId id="601" r:id="rId117"/>
    <p:sldId id="602" r:id="rId118"/>
    <p:sldId id="603" r:id="rId119"/>
    <p:sldId id="604" r:id="rId120"/>
    <p:sldId id="605" r:id="rId121"/>
    <p:sldId id="606" r:id="rId122"/>
    <p:sldId id="794" r:id="rId123"/>
    <p:sldId id="607" r:id="rId124"/>
    <p:sldId id="608" r:id="rId125"/>
    <p:sldId id="795" r:id="rId126"/>
    <p:sldId id="707" r:id="rId127"/>
    <p:sldId id="706" r:id="rId128"/>
    <p:sldId id="708" r:id="rId129"/>
    <p:sldId id="709" r:id="rId130"/>
    <p:sldId id="710" r:id="rId131"/>
    <p:sldId id="796" r:id="rId132"/>
    <p:sldId id="799" r:id="rId133"/>
    <p:sldId id="883" r:id="rId134"/>
    <p:sldId id="884" r:id="rId135"/>
    <p:sldId id="797" r:id="rId136"/>
    <p:sldId id="712" r:id="rId137"/>
    <p:sldId id="807" r:id="rId138"/>
    <p:sldId id="808" r:id="rId139"/>
    <p:sldId id="798" r:id="rId140"/>
    <p:sldId id="785" r:id="rId141"/>
    <p:sldId id="786" r:id="rId142"/>
    <p:sldId id="793" r:id="rId143"/>
    <p:sldId id="792" r:id="rId144"/>
    <p:sldId id="806" r:id="rId145"/>
    <p:sldId id="805" r:id="rId146"/>
    <p:sldId id="803" r:id="rId147"/>
    <p:sldId id="800" r:id="rId148"/>
    <p:sldId id="802" r:id="rId149"/>
    <p:sldId id="566" r:id="rId150"/>
    <p:sldId id="489" r:id="rId151"/>
    <p:sldId id="399" r:id="rId152"/>
    <p:sldId id="735" r:id="rId153"/>
    <p:sldId id="495" r:id="rId154"/>
    <p:sldId id="809" r:id="rId155"/>
    <p:sldId id="810" r:id="rId156"/>
    <p:sldId id="811" r:id="rId157"/>
    <p:sldId id="497" r:id="rId158"/>
    <p:sldId id="397" r:id="rId159"/>
    <p:sldId id="398" r:id="rId160"/>
    <p:sldId id="542" r:id="rId161"/>
    <p:sldId id="812" r:id="rId162"/>
    <p:sldId id="830" r:id="rId163"/>
    <p:sldId id="832" r:id="rId164"/>
    <p:sldId id="833" r:id="rId165"/>
    <p:sldId id="834" r:id="rId166"/>
    <p:sldId id="831" r:id="rId167"/>
    <p:sldId id="836" r:id="rId168"/>
    <p:sldId id="835" r:id="rId169"/>
    <p:sldId id="829" r:id="rId170"/>
    <p:sldId id="813" r:id="rId171"/>
    <p:sldId id="814" r:id="rId172"/>
    <p:sldId id="816" r:id="rId173"/>
    <p:sldId id="569" r:id="rId174"/>
    <p:sldId id="838" r:id="rId175"/>
    <p:sldId id="876" r:id="rId176"/>
    <p:sldId id="839" r:id="rId177"/>
    <p:sldId id="840" r:id="rId178"/>
    <p:sldId id="841" r:id="rId179"/>
    <p:sldId id="844" r:id="rId180"/>
    <p:sldId id="845" r:id="rId181"/>
    <p:sldId id="846" r:id="rId182"/>
    <p:sldId id="847" r:id="rId183"/>
    <p:sldId id="849" r:id="rId184"/>
    <p:sldId id="850" r:id="rId185"/>
    <p:sldId id="851" r:id="rId186"/>
    <p:sldId id="852" r:id="rId187"/>
    <p:sldId id="853" r:id="rId188"/>
    <p:sldId id="856" r:id="rId189"/>
    <p:sldId id="857" r:id="rId190"/>
    <p:sldId id="858" r:id="rId191"/>
    <p:sldId id="859" r:id="rId192"/>
    <p:sldId id="860" r:id="rId193"/>
    <p:sldId id="861" r:id="rId194"/>
    <p:sldId id="862" r:id="rId195"/>
    <p:sldId id="863" r:id="rId196"/>
    <p:sldId id="865" r:id="rId197"/>
    <p:sldId id="867" r:id="rId198"/>
    <p:sldId id="868" r:id="rId199"/>
    <p:sldId id="873" r:id="rId200"/>
    <p:sldId id="881" r:id="rId201"/>
    <p:sldId id="879" r:id="rId202"/>
    <p:sldId id="662" r:id="rId203"/>
    <p:sldId id="663" r:id="rId204"/>
    <p:sldId id="664" r:id="rId205"/>
    <p:sldId id="880" r:id="rId206"/>
    <p:sldId id="821" r:id="rId207"/>
    <p:sldId id="822" r:id="rId208"/>
    <p:sldId id="820" r:id="rId209"/>
    <p:sldId id="568" r:id="rId210"/>
    <p:sldId id="666" r:id="rId211"/>
    <p:sldId id="667" r:id="rId212"/>
    <p:sldId id="668" r:id="rId213"/>
    <p:sldId id="669" r:id="rId214"/>
    <p:sldId id="670" r:id="rId215"/>
    <p:sldId id="671" r:id="rId216"/>
    <p:sldId id="672" r:id="rId217"/>
    <p:sldId id="673" r:id="rId218"/>
    <p:sldId id="674" r:id="rId219"/>
    <p:sldId id="675" r:id="rId220"/>
    <p:sldId id="676" r:id="rId221"/>
    <p:sldId id="677" r:id="rId222"/>
    <p:sldId id="678" r:id="rId223"/>
    <p:sldId id="679" r:id="rId224"/>
    <p:sldId id="680" r:id="rId225"/>
    <p:sldId id="681" r:id="rId226"/>
    <p:sldId id="682" r:id="rId227"/>
    <p:sldId id="683" r:id="rId228"/>
    <p:sldId id="684" r:id="rId229"/>
    <p:sldId id="716" r:id="rId230"/>
    <p:sldId id="685" r:id="rId231"/>
    <p:sldId id="718" r:id="rId232"/>
    <p:sldId id="717" r:id="rId233"/>
    <p:sldId id="882" r:id="rId234"/>
    <p:sldId id="552" r:id="rId235"/>
    <p:sldId id="854" r:id="rId236"/>
    <p:sldId id="885" r:id="rId237"/>
    <p:sldId id="824" r:id="rId238"/>
    <p:sldId id="570" r:id="rId239"/>
    <p:sldId id="414" r:id="rId240"/>
    <p:sldId id="643" r:id="rId241"/>
    <p:sldId id="644" r:id="rId242"/>
    <p:sldId id="645" r:id="rId243"/>
    <p:sldId id="646" r:id="rId244"/>
    <p:sldId id="471" r:id="rId245"/>
    <p:sldId id="648" r:id="rId246"/>
    <p:sldId id="649" r:id="rId247"/>
    <p:sldId id="650" r:id="rId248"/>
    <p:sldId id="651" r:id="rId249"/>
    <p:sldId id="652" r:id="rId250"/>
    <p:sldId id="653" r:id="rId251"/>
    <p:sldId id="654" r:id="rId252"/>
    <p:sldId id="749" r:id="rId253"/>
    <p:sldId id="691" r:id="rId254"/>
    <p:sldId id="698" r:id="rId255"/>
    <p:sldId id="825" r:id="rId256"/>
    <p:sldId id="826" r:id="rId257"/>
    <p:sldId id="828" r:id="rId258"/>
    <p:sldId id="524" r:id="rId259"/>
    <p:sldId id="522" r:id="rId260"/>
    <p:sldId id="878" r:id="rId261"/>
    <p:sldId id="523" r:id="rId262"/>
    <p:sldId id="877" r:id="rId263"/>
    <p:sldId id="383" r:id="rId2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ay 1" id="{43D2D289-5728-4E1B-A8A4-08473EE78024}">
          <p14:sldIdLst>
            <p14:sldId id="256"/>
            <p14:sldId id="258"/>
            <p14:sldId id="889"/>
            <p14:sldId id="837"/>
            <p14:sldId id="259"/>
            <p14:sldId id="554"/>
            <p14:sldId id="557"/>
            <p14:sldId id="555"/>
            <p14:sldId id="556"/>
            <p14:sldId id="789"/>
            <p14:sldId id="356"/>
            <p14:sldId id="752"/>
          </p14:sldIdLst>
        </p14:section>
        <p14:section name="Introduction" id="{5A784368-57B4-4351-A497-BA220C0CDE81}">
          <p14:sldIdLst>
            <p14:sldId id="558"/>
            <p14:sldId id="559"/>
            <p14:sldId id="753"/>
            <p14:sldId id="754"/>
            <p14:sldId id="561"/>
            <p14:sldId id="562"/>
            <p14:sldId id="563"/>
            <p14:sldId id="755"/>
            <p14:sldId id="756"/>
            <p14:sldId id="758"/>
            <p14:sldId id="759"/>
            <p14:sldId id="760"/>
            <p14:sldId id="761"/>
            <p14:sldId id="762"/>
            <p14:sldId id="763"/>
            <p14:sldId id="764"/>
            <p14:sldId id="720"/>
            <p14:sldId id="737"/>
            <p14:sldId id="739"/>
            <p14:sldId id="722"/>
            <p14:sldId id="740"/>
            <p14:sldId id="724"/>
            <p14:sldId id="743"/>
            <p14:sldId id="766"/>
            <p14:sldId id="765"/>
            <p14:sldId id="787"/>
          </p14:sldIdLst>
        </p14:section>
        <p14:section name="FHIR Resources" id="{73DED647-C501-4431-9780-8FE546571DC4}">
          <p14:sldIdLst>
            <p14:sldId id="564"/>
            <p14:sldId id="757"/>
            <p14:sldId id="767"/>
            <p14:sldId id="768"/>
            <p14:sldId id="769"/>
            <p14:sldId id="774"/>
            <p14:sldId id="771"/>
            <p14:sldId id="772"/>
            <p14:sldId id="447"/>
            <p14:sldId id="886"/>
            <p14:sldId id="887"/>
            <p14:sldId id="888"/>
            <p14:sldId id="453"/>
            <p14:sldId id="263"/>
            <p14:sldId id="267"/>
            <p14:sldId id="264"/>
            <p14:sldId id="457"/>
            <p14:sldId id="266"/>
            <p14:sldId id="458"/>
            <p14:sldId id="270"/>
            <p14:sldId id="279"/>
            <p14:sldId id="459"/>
            <p14:sldId id="460"/>
            <p14:sldId id="461"/>
            <p14:sldId id="537"/>
            <p14:sldId id="536"/>
            <p14:sldId id="272"/>
            <p14:sldId id="463"/>
            <p14:sldId id="538"/>
            <p14:sldId id="539"/>
            <p14:sldId id="413"/>
            <p14:sldId id="466"/>
            <p14:sldId id="779"/>
            <p14:sldId id="778"/>
            <p14:sldId id="780"/>
            <p14:sldId id="788"/>
          </p14:sldIdLst>
        </p14:section>
        <p14:section name="RESTful FHIR" id="{25466E25-BDB1-4597-B2A9-31E1EA45ECB5}">
          <p14:sldIdLst>
            <p14:sldId id="565"/>
            <p14:sldId id="572"/>
            <p14:sldId id="781"/>
            <p14:sldId id="782"/>
            <p14:sldId id="573"/>
            <p14:sldId id="776"/>
            <p14:sldId id="777"/>
            <p14:sldId id="775"/>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791"/>
            <p14:sldId id="783"/>
            <p14:sldId id="784"/>
            <p14:sldId id="790"/>
          </p14:sldIdLst>
        </p14:section>
        <p14:section name="FHIR Bundles" id="{9FCE2D1C-E5CC-40F2-B91D-6F4129FE02D0}">
          <p14:sldIdLst>
            <p14:sldId id="567"/>
            <p14:sldId id="596"/>
            <p14:sldId id="726"/>
            <p14:sldId id="727"/>
            <p14:sldId id="598"/>
            <p14:sldId id="729"/>
            <p14:sldId id="730"/>
            <p14:sldId id="600"/>
            <p14:sldId id="732"/>
            <p14:sldId id="601"/>
            <p14:sldId id="602"/>
            <p14:sldId id="603"/>
            <p14:sldId id="604"/>
            <p14:sldId id="605"/>
            <p14:sldId id="606"/>
            <p14:sldId id="794"/>
            <p14:sldId id="607"/>
            <p14:sldId id="608"/>
            <p14:sldId id="795"/>
            <p14:sldId id="707"/>
            <p14:sldId id="706"/>
            <p14:sldId id="708"/>
            <p14:sldId id="709"/>
            <p14:sldId id="710"/>
            <p14:sldId id="796"/>
            <p14:sldId id="799"/>
            <p14:sldId id="883"/>
            <p14:sldId id="884"/>
            <p14:sldId id="797"/>
            <p14:sldId id="712"/>
            <p14:sldId id="807"/>
            <p14:sldId id="808"/>
            <p14:sldId id="798"/>
            <p14:sldId id="785"/>
            <p14:sldId id="786"/>
            <p14:sldId id="793"/>
            <p14:sldId id="792"/>
            <p14:sldId id="806"/>
          </p14:sldIdLst>
        </p14:section>
        <p14:section name="Day 2" id="{C587F2D1-66AE-4966-9A96-59B0D083FC1F}">
          <p14:sldIdLst>
            <p14:sldId id="805"/>
            <p14:sldId id="803"/>
            <p14:sldId id="800"/>
            <p14:sldId id="802"/>
          </p14:sldIdLst>
        </p14:section>
        <p14:section name="Searching with FHIR" id="{589852A8-52B0-4793-A46E-DEA28E1B5DC6}">
          <p14:sldIdLst>
            <p14:sldId id="566"/>
            <p14:sldId id="489"/>
            <p14:sldId id="399"/>
            <p14:sldId id="735"/>
            <p14:sldId id="495"/>
            <p14:sldId id="809"/>
            <p14:sldId id="810"/>
            <p14:sldId id="811"/>
            <p14:sldId id="497"/>
            <p14:sldId id="397"/>
            <p14:sldId id="398"/>
            <p14:sldId id="542"/>
            <p14:sldId id="812"/>
            <p14:sldId id="830"/>
            <p14:sldId id="832"/>
            <p14:sldId id="833"/>
            <p14:sldId id="834"/>
            <p14:sldId id="831"/>
            <p14:sldId id="836"/>
            <p14:sldId id="835"/>
            <p14:sldId id="829"/>
            <p14:sldId id="813"/>
            <p14:sldId id="814"/>
            <p14:sldId id="816"/>
          </p14:sldIdLst>
        </p14:section>
        <p14:section name="Profiles &amp; Conformance" id="{BCA0FEE3-0FCF-479C-B421-3182BB5F1EF5}">
          <p14:sldIdLst>
            <p14:sldId id="569"/>
            <p14:sldId id="838"/>
            <p14:sldId id="876"/>
            <p14:sldId id="839"/>
            <p14:sldId id="840"/>
            <p14:sldId id="841"/>
            <p14:sldId id="844"/>
            <p14:sldId id="845"/>
            <p14:sldId id="846"/>
            <p14:sldId id="847"/>
            <p14:sldId id="849"/>
            <p14:sldId id="850"/>
            <p14:sldId id="851"/>
            <p14:sldId id="852"/>
            <p14:sldId id="853"/>
            <p14:sldId id="856"/>
            <p14:sldId id="857"/>
            <p14:sldId id="858"/>
            <p14:sldId id="859"/>
            <p14:sldId id="860"/>
            <p14:sldId id="861"/>
            <p14:sldId id="862"/>
            <p14:sldId id="863"/>
            <p14:sldId id="865"/>
            <p14:sldId id="867"/>
            <p14:sldId id="868"/>
            <p14:sldId id="873"/>
            <p14:sldId id="881"/>
            <p14:sldId id="879"/>
            <p14:sldId id="662"/>
            <p14:sldId id="663"/>
            <p14:sldId id="664"/>
            <p14:sldId id="880"/>
            <p14:sldId id="821"/>
            <p14:sldId id="822"/>
            <p14:sldId id="820"/>
          </p14:sldIdLst>
        </p14:section>
        <p14:section name="FHIR Implementation Considerations" id="{4DD78056-6B6B-4397-8C91-4DC381932FB5}">
          <p14:sldIdLst>
            <p14:sldId id="568"/>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716"/>
            <p14:sldId id="685"/>
            <p14:sldId id="718"/>
            <p14:sldId id="717"/>
            <p14:sldId id="882"/>
            <p14:sldId id="552"/>
            <p14:sldId id="854"/>
            <p14:sldId id="885"/>
          </p14:sldIdLst>
        </p14:section>
        <p14:section name="Implementing FHIR" id="{2E1F8479-870E-4696-9914-B298810FDC31}">
          <p14:sldIdLst>
            <p14:sldId id="824"/>
            <p14:sldId id="570"/>
            <p14:sldId id="414"/>
            <p14:sldId id="643"/>
            <p14:sldId id="644"/>
            <p14:sldId id="645"/>
            <p14:sldId id="646"/>
            <p14:sldId id="471"/>
            <p14:sldId id="648"/>
            <p14:sldId id="649"/>
            <p14:sldId id="650"/>
            <p14:sldId id="651"/>
            <p14:sldId id="652"/>
            <p14:sldId id="653"/>
            <p14:sldId id="654"/>
            <p14:sldId id="749"/>
            <p14:sldId id="691"/>
            <p14:sldId id="698"/>
            <p14:sldId id="825"/>
            <p14:sldId id="826"/>
            <p14:sldId id="828"/>
          </p14:sldIdLst>
        </p14:section>
        <p14:section name="Conclusion" id="{7DEBD1BB-B2B9-4920-9486-022A914702CB}">
          <p14:sldIdLst>
            <p14:sldId id="524"/>
            <p14:sldId id="522"/>
            <p14:sldId id="878"/>
            <p14:sldId id="523"/>
            <p14:sldId id="877"/>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418" autoAdjust="0"/>
  </p:normalViewPr>
  <p:slideViewPr>
    <p:cSldViewPr>
      <p:cViewPr varScale="1">
        <p:scale>
          <a:sx n="101" d="100"/>
          <a:sy n="101" d="100"/>
        </p:scale>
        <p:origin x="-1806" y="-102"/>
      </p:cViewPr>
      <p:guideLst>
        <p:guide orient="horz" pos="2160"/>
        <p:guide pos="2880"/>
      </p:guideLst>
    </p:cSldViewPr>
  </p:slideViewPr>
  <p:outlineViewPr>
    <p:cViewPr>
      <p:scale>
        <a:sx n="33" d="100"/>
        <a:sy n="33" d="100"/>
      </p:scale>
      <p:origin x="0" y="32784"/>
    </p:cViewPr>
  </p:outlineViewPr>
  <p:notesTextViewPr>
    <p:cViewPr>
      <p:scale>
        <a:sx n="100" d="100"/>
        <a:sy n="100" d="100"/>
      </p:scale>
      <p:origin x="0" y="0"/>
    </p:cViewPr>
  </p:notesTextViewPr>
  <p:sorterViewPr>
    <p:cViewPr>
      <p:scale>
        <a:sx n="100" d="100"/>
        <a:sy n="100" d="100"/>
      </p:scale>
      <p:origin x="0" y="149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CE7A0A65-6F41-404D-96C4-6ABA7024FABB}" type="presOf" srcId="{D1EB14A3-E50B-4C6B-8B85-FC2F1AA58ED5}" destId="{ECAE1A64-3C26-4CD0-8055-16154FF0361B}" srcOrd="0" destOrd="0" presId="urn:microsoft.com/office/officeart/2005/8/layout/matrix3"/>
    <dgm:cxn modelId="{098D49E4-D5B0-4D3F-9F66-104D1EB7EF65}" type="presOf" srcId="{1439D559-D189-4FF1-A4FB-F22A15A268D1}" destId="{B6C28692-8BAE-4E06-A3BE-9AAFCCA84D47}" srcOrd="0" destOrd="0" presId="urn:microsoft.com/office/officeart/2005/8/layout/matrix3"/>
    <dgm:cxn modelId="{9D9B99DB-AEEC-4EDB-BD39-F6E907F3BB83}"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07674B6D-E384-42FD-819A-6EB7401A82BD}"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109CD951-A6C0-4765-8439-DC908331DEB9}" type="presOf" srcId="{3E4F9D75-D5D8-4314-ACBD-27833A7F9B37}" destId="{0F528374-3DE1-4486-B71C-82DC73192314}" srcOrd="0" destOrd="0" presId="urn:microsoft.com/office/officeart/2005/8/layout/matrix3"/>
    <dgm:cxn modelId="{1E595656-0FFB-4C03-A78A-6EA8A900F775}" type="presParOf" srcId="{0F528374-3DE1-4486-B71C-82DC73192314}" destId="{7476B03F-5A87-4E08-A32E-D8B9821AFAB6}" srcOrd="0" destOrd="0" presId="urn:microsoft.com/office/officeart/2005/8/layout/matrix3"/>
    <dgm:cxn modelId="{6886D3E4-650F-4469-9149-ECD13E6E8E2A}" type="presParOf" srcId="{0F528374-3DE1-4486-B71C-82DC73192314}" destId="{ECAE1A64-3C26-4CD0-8055-16154FF0361B}" srcOrd="1" destOrd="0" presId="urn:microsoft.com/office/officeart/2005/8/layout/matrix3"/>
    <dgm:cxn modelId="{82F58151-7F8E-4D20-96EB-396C1BDFC207}" type="presParOf" srcId="{0F528374-3DE1-4486-B71C-82DC73192314}" destId="{AA9D5778-9E54-41DB-BF3A-44486A11C644}" srcOrd="2" destOrd="0" presId="urn:microsoft.com/office/officeart/2005/8/layout/matrix3"/>
    <dgm:cxn modelId="{078F8B83-6525-441A-B639-1C127997C72A}" type="presParOf" srcId="{0F528374-3DE1-4486-B71C-82DC73192314}" destId="{B6C28692-8BAE-4E06-A3BE-9AAFCCA84D47}" srcOrd="3" destOrd="0" presId="urn:microsoft.com/office/officeart/2005/8/layout/matrix3"/>
    <dgm:cxn modelId="{1606004B-E562-4927-A59F-9EC663C3C2C8}"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837D7FE4-AE03-4AC4-8D50-4016EEDD5C5E}" type="presOf" srcId="{95D9FA2A-C5BC-4752-8E72-6799C0FBC1C6}" destId="{C9DED484-765B-4B50-9650-386C82457535}" srcOrd="0" destOrd="0" presId="urn:microsoft.com/office/officeart/2005/8/layout/matrix3"/>
    <dgm:cxn modelId="{BA2442D3-84A0-49C0-99AD-D9FAA2F6D74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B903A8EF-BA99-40D3-9D30-69303BF47796}"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953FBDB9-ADC5-4C9C-A07D-2EE13D2AA498}" type="presOf" srcId="{D1EB14A3-E50B-4C6B-8B85-FC2F1AA58ED5}" destId="{ECAE1A64-3C26-4CD0-8055-16154FF0361B}" srcOrd="0" destOrd="0" presId="urn:microsoft.com/office/officeart/2005/8/layout/matrix3"/>
    <dgm:cxn modelId="{BD90DD11-8CEA-4755-8034-BAB53D7F3603}" type="presOf" srcId="{3E4F9D75-D5D8-4314-ACBD-27833A7F9B37}" destId="{0F528374-3DE1-4486-B71C-82DC73192314}" srcOrd="0" destOrd="0" presId="urn:microsoft.com/office/officeart/2005/8/layout/matrix3"/>
    <dgm:cxn modelId="{A37DBB1F-1B2D-487C-B6B6-FAFAAAAEA2A2}" type="presParOf" srcId="{0F528374-3DE1-4486-B71C-82DC73192314}" destId="{7476B03F-5A87-4E08-A32E-D8B9821AFAB6}" srcOrd="0" destOrd="0" presId="urn:microsoft.com/office/officeart/2005/8/layout/matrix3"/>
    <dgm:cxn modelId="{B681917B-9805-4A82-9DDD-B7576BABB6E9}" type="presParOf" srcId="{0F528374-3DE1-4486-B71C-82DC73192314}" destId="{ECAE1A64-3C26-4CD0-8055-16154FF0361B}" srcOrd="1" destOrd="0" presId="urn:microsoft.com/office/officeart/2005/8/layout/matrix3"/>
    <dgm:cxn modelId="{97FBA35B-0895-472C-A1D4-3898EEF20D29}" type="presParOf" srcId="{0F528374-3DE1-4486-B71C-82DC73192314}" destId="{AA9D5778-9E54-41DB-BF3A-44486A11C644}" srcOrd="2" destOrd="0" presId="urn:microsoft.com/office/officeart/2005/8/layout/matrix3"/>
    <dgm:cxn modelId="{82C8C783-B0B3-4251-B9F3-17E9B4472325}" type="presParOf" srcId="{0F528374-3DE1-4486-B71C-82DC73192314}" destId="{B6C28692-8BAE-4E06-A3BE-9AAFCCA84D47}" srcOrd="3" destOrd="0" presId="urn:microsoft.com/office/officeart/2005/8/layout/matrix3"/>
    <dgm:cxn modelId="{9EB1BFFD-BEBB-4EBA-9AD5-598862528FE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17</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208</a:t>
            </a:fld>
            <a:endParaRPr lang="en-US"/>
          </a:p>
        </p:txBody>
      </p:sp>
    </p:spTree>
    <p:extLst>
      <p:ext uri="{BB962C8B-B14F-4D97-AF65-F5344CB8AC3E}">
        <p14:creationId xmlns:p14="http://schemas.microsoft.com/office/powerpoint/2010/main" val="42622678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t>213</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214</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222</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read the v3 spec? – modeler</a:t>
            </a:r>
            <a:r>
              <a:rPr lang="en-US" baseline="0" dirty="0" smtClean="0"/>
              <a:t> &amp; balloter focused</a:t>
            </a:r>
            <a:endParaRPr lang="en-US" dirty="0" smtClean="0"/>
          </a:p>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18</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231</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234</a:t>
            </a:fld>
            <a:endParaRPr lang="en-US"/>
          </a:p>
        </p:txBody>
      </p:sp>
    </p:spTree>
    <p:extLst>
      <p:ext uri="{BB962C8B-B14F-4D97-AF65-F5344CB8AC3E}">
        <p14:creationId xmlns:p14="http://schemas.microsoft.com/office/powerpoint/2010/main" val="39899847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p14="http://schemas.microsoft.com/office/powerpoint/2010/main" val="28641487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p14="http://schemas.microsoft.com/office/powerpoint/2010/main" val="3895814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p14="http://schemas.microsoft.com/office/powerpoint/2010/main" val="10775012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246</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254</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257</a:t>
            </a:fld>
            <a:endParaRPr lang="en-US"/>
          </a:p>
        </p:txBody>
      </p:sp>
    </p:spTree>
    <p:extLst>
      <p:ext uri="{BB962C8B-B14F-4D97-AF65-F5344CB8AC3E}">
        <p14:creationId xmlns:p14="http://schemas.microsoft.com/office/powerpoint/2010/main" val="1109164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260</a:t>
            </a:fld>
            <a:endParaRPr lang="en-US"/>
          </a:p>
        </p:txBody>
      </p:sp>
    </p:spTree>
    <p:extLst>
      <p:ext uri="{BB962C8B-B14F-4D97-AF65-F5344CB8AC3E}">
        <p14:creationId xmlns:p14="http://schemas.microsoft.com/office/powerpoint/2010/main" val="56533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263</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Don’t forget your evaluations!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20</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23</a:t>
            </a:fld>
            <a:endParaRPr lang="en-CA" dirty="0"/>
          </a:p>
        </p:txBody>
      </p:sp>
    </p:spTree>
    <p:extLst>
      <p:ext uri="{BB962C8B-B14F-4D97-AF65-F5344CB8AC3E}">
        <p14:creationId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25</a:t>
            </a:fld>
            <a:endParaRPr lang="en-CA" dirty="0"/>
          </a:p>
        </p:txBody>
      </p:sp>
    </p:spTree>
    <p:extLst>
      <p:ext uri="{BB962C8B-B14F-4D97-AF65-F5344CB8AC3E}">
        <p14:creationId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27</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37</a:t>
            </a:fld>
            <a:endParaRPr lang="en-US"/>
          </a:p>
        </p:txBody>
      </p:sp>
    </p:spTree>
    <p:extLst>
      <p:ext uri="{BB962C8B-B14F-4D97-AF65-F5344CB8AC3E}">
        <p14:creationId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41</a:t>
            </a:fld>
            <a:endParaRPr lang="en-US"/>
          </a:p>
        </p:txBody>
      </p:sp>
    </p:spTree>
    <p:extLst>
      <p:ext uri="{BB962C8B-B14F-4D97-AF65-F5344CB8AC3E}">
        <p14:creationId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44</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t>45</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49</a:t>
            </a:fld>
            <a:endParaRPr lang="en-CA" dirty="0"/>
          </a:p>
        </p:txBody>
      </p:sp>
    </p:spTree>
    <p:extLst>
      <p:ext uri="{BB962C8B-B14F-4D97-AF65-F5344CB8AC3E}">
        <p14:creationId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p14="http://schemas.microsoft.com/office/powerpoint/2010/main" val="33138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343722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166296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4461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228544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2741970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96</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a:p>
        </p:txBody>
      </p:sp>
    </p:spTree>
    <p:extLst>
      <p:ext uri="{BB962C8B-B14F-4D97-AF65-F5344CB8AC3E}">
        <p14:creationId xmlns:p14="http://schemas.microsoft.com/office/powerpoint/2010/main" val="931513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p14="http://schemas.microsoft.com/office/powerpoint/2010/main" val="1680979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dirty="0"/>
          </a:p>
        </p:txBody>
      </p:sp>
    </p:spTree>
    <p:extLst>
      <p:ext uri="{BB962C8B-B14F-4D97-AF65-F5344CB8AC3E}">
        <p14:creationId xmlns:p14="http://schemas.microsoft.com/office/powerpoint/2010/main" val="388024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dirty="0"/>
          </a:p>
        </p:txBody>
      </p:sp>
    </p:spTree>
    <p:extLst>
      <p:ext uri="{BB962C8B-B14F-4D97-AF65-F5344CB8AC3E}">
        <p14:creationId xmlns:p14="http://schemas.microsoft.com/office/powerpoint/2010/main" val="895156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a:p>
        </p:txBody>
      </p:sp>
    </p:spTree>
    <p:extLst>
      <p:ext uri="{BB962C8B-B14F-4D97-AF65-F5344CB8AC3E}">
        <p14:creationId xmlns:p14="http://schemas.microsoft.com/office/powerpoint/2010/main" val="1198262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114</a:t>
            </a:fld>
            <a:endParaRPr lang="en-US"/>
          </a:p>
        </p:txBody>
      </p:sp>
    </p:spTree>
    <p:extLst>
      <p:ext uri="{BB962C8B-B14F-4D97-AF65-F5344CB8AC3E}">
        <p14:creationId xmlns:p14="http://schemas.microsoft.com/office/powerpoint/2010/main" val="11432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p14="http://schemas.microsoft.com/office/powerpoint/2010/main" val="4040959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a:p>
        </p:txBody>
      </p:sp>
    </p:spTree>
    <p:extLst>
      <p:ext uri="{BB962C8B-B14F-4D97-AF65-F5344CB8AC3E}">
        <p14:creationId xmlns:p14="http://schemas.microsoft.com/office/powerpoint/2010/main" val="2449382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p14="http://schemas.microsoft.com/office/powerpoint/2010/main" val="3111817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126</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p14="http://schemas.microsoft.com/office/powerpoint/2010/main" val="37299216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a:t>
            </a:r>
            <a:r>
              <a:rPr lang="en-US" baseline="0" dirty="0" smtClean="0"/>
              <a:t>Composition) </a:t>
            </a:r>
            <a:r>
              <a:rPr lang="en-US" baseline="0" dirty="0" smtClean="0"/>
              <a:t>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a:t>
            </a:r>
            <a:r>
              <a:rPr lang="en-US" baseline="0" dirty="0" smtClean="0"/>
              <a:t>Composition) </a:t>
            </a:r>
            <a:r>
              <a:rPr lang="en-US" baseline="0" dirty="0" smtClean="0"/>
              <a:t>can be stored </a:t>
            </a:r>
            <a:r>
              <a:rPr lang="en-US" baseline="0" dirty="0" smtClean="0"/>
              <a:t>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136</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138</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a:p>
        </p:txBody>
      </p:sp>
    </p:spTree>
    <p:extLst>
      <p:ext uri="{BB962C8B-B14F-4D97-AF65-F5344CB8AC3E}">
        <p14:creationId xmlns:p14="http://schemas.microsoft.com/office/powerpoint/2010/main" val="2706907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161</a:t>
            </a:fld>
            <a:endParaRPr lang="en-US"/>
          </a:p>
        </p:txBody>
      </p:sp>
    </p:spTree>
    <p:extLst>
      <p:ext uri="{BB962C8B-B14F-4D97-AF65-F5344CB8AC3E}">
        <p14:creationId xmlns:p14="http://schemas.microsoft.com/office/powerpoint/2010/main" val="124587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16</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164</a:t>
            </a:fld>
            <a:endParaRPr lang="en-US"/>
          </a:p>
        </p:txBody>
      </p:sp>
    </p:spTree>
    <p:extLst>
      <p:ext uri="{BB962C8B-B14F-4D97-AF65-F5344CB8AC3E}">
        <p14:creationId xmlns:p14="http://schemas.microsoft.com/office/powerpoint/2010/main" val="37309138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171</a:t>
            </a:fld>
            <a:endParaRPr lang="en-US"/>
          </a:p>
        </p:txBody>
      </p:sp>
    </p:spTree>
    <p:extLst>
      <p:ext uri="{BB962C8B-B14F-4D97-AF65-F5344CB8AC3E}">
        <p14:creationId xmlns:p14="http://schemas.microsoft.com/office/powerpoint/2010/main" val="754479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172</a:t>
            </a:fld>
            <a:endParaRPr lang="en-US"/>
          </a:p>
        </p:txBody>
      </p:sp>
    </p:spTree>
    <p:extLst>
      <p:ext uri="{BB962C8B-B14F-4D97-AF65-F5344CB8AC3E}">
        <p14:creationId xmlns:p14="http://schemas.microsoft.com/office/powerpoint/2010/main" val="3303729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176</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178</a:t>
            </a:fld>
            <a:endParaRPr lang="en-US"/>
          </a:p>
        </p:txBody>
      </p:sp>
    </p:spTree>
    <p:extLst>
      <p:ext uri="{BB962C8B-B14F-4D97-AF65-F5344CB8AC3E}">
        <p14:creationId xmlns:p14="http://schemas.microsoft.com/office/powerpoint/2010/main" val="42325963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179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185</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204</a:t>
            </a:fld>
            <a:endParaRPr lang="en-US"/>
          </a:p>
        </p:txBody>
      </p:sp>
    </p:spTree>
    <p:extLst>
      <p:ext uri="{BB962C8B-B14F-4D97-AF65-F5344CB8AC3E}">
        <p14:creationId xmlns:p14="http://schemas.microsoft.com/office/powerpoint/2010/main" val="1405790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2014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6940476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2014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2">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hyperlink" Target="http://en.wikipedia.org/wiki/Portable_Document_Format"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www.hl7.org/implement/standards/fhir/documentreference.htm"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example/fhir/Observation?subject=Patient/1" TargetMode="External"/><Relationship Id="rId2" Type="http://schemas.openxmlformats.org/officeDocument/2006/relationships/hyperlink" Target="https://example.org/fhir/Patient/1/Observation" TargetMode="Externa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hl7.org/implement/standards/fhir/http.htm#transaction" TargetMode="Externa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7.jpeg"/></Relationships>
</file>

<file path=ppt/slides/_rels/slide2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July 8-9, 2014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a:t>
            </a:fld>
            <a:endParaRPr lang="en-C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a:t>
            </a:r>
            <a:r>
              <a:rPr lang="en-US" dirty="0" smtClean="0">
                <a:hlinkClick r:id="rId2"/>
              </a:rPr>
              <a:t>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a:p>
        </p:txBody>
      </p:sp>
    </p:spTree>
    <p:extLst>
      <p:ext uri="{BB962C8B-B14F-4D97-AF65-F5344CB8AC3E}">
        <p14:creationId xmlns:p14="http://schemas.microsoft.com/office/powerpoint/2010/main" val="3926420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231989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a:t>
            </a:r>
            <a:r>
              <a:rPr lang="nl-NL" sz="2400" noProof="1" smtClean="0">
                <a:solidFill>
                  <a:srgbClr val="A31515"/>
                </a:solidFill>
                <a:highlight>
                  <a:srgbClr val="FFFFFF"/>
                </a:highlight>
                <a:latin typeface="Consolas"/>
              </a:rPr>
              <a:t>https://</a:t>
            </a:r>
            <a:r>
              <a:rPr lang="nl-NL" sz="2400" noProof="1" smtClean="0">
                <a:solidFill>
                  <a:srgbClr val="A31515"/>
                </a:solidFill>
                <a:highlight>
                  <a:srgbClr val="FFFFFF"/>
                </a:highlight>
                <a:latin typeface="Consolas"/>
              </a:rPr>
              <a:t>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0508571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a:p>
        </p:txBody>
      </p:sp>
    </p:spTree>
    <p:extLst>
      <p:ext uri="{BB962C8B-B14F-4D97-AF65-F5344CB8AC3E}">
        <p14:creationId xmlns:p14="http://schemas.microsoft.com/office/powerpoint/2010/main" val="3741414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28152692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p14="http://schemas.microsoft.com/office/powerpoint/2010/main" val="5238134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106</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565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p14="http://schemas.microsoft.com/office/powerpoint/2010/main" val="1361859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 we need an industry-standard to represent lists, </a:t>
            </a:r>
            <a:r>
              <a:rPr lang="en-US" b="1" dirty="0" smtClean="0"/>
              <a:t>and a place to put our metadata</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US" smtClean="0"/>
              <a:pPr/>
              <a:t>108</a:t>
            </a:fld>
            <a:endParaRPr lang="en-US" dirty="0"/>
          </a:p>
        </p:txBody>
      </p:sp>
    </p:spTree>
    <p:extLst>
      <p:ext uri="{BB962C8B-B14F-4D97-AF65-F5344CB8AC3E}">
        <p14:creationId xmlns:p14="http://schemas.microsoft.com/office/powerpoint/2010/main" val="37456739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914400"/>
            <a:ext cx="3318537" cy="6247864"/>
          </a:xfrm>
          <a:prstGeom prst="rect">
            <a:avLst/>
          </a:prstGeom>
          <a:noFill/>
          <a:ln>
            <a:noFill/>
          </a:ln>
        </p:spPr>
        <p:txBody>
          <a:bodyPr wrap="none" rtlCol="0">
            <a:spAutoFit/>
          </a:bodyPr>
          <a:lstStyle/>
          <a:p>
            <a:r>
              <a:rPr lang="en-US" sz="40000" b="1" dirty="0" smtClean="0">
                <a:solidFill>
                  <a:schemeClr val="bg1">
                    <a:lumMod val="95000"/>
                  </a:schemeClr>
                </a:solidFill>
              </a:rPr>
              <a:t>?</a:t>
            </a:r>
            <a:endParaRPr lang="en-US" sz="40000" b="1" dirty="0">
              <a:solidFill>
                <a:schemeClr val="bg1">
                  <a:lumMod val="95000"/>
                </a:schemeClr>
              </a:solidFill>
            </a:endParaRPr>
          </a:p>
        </p:txBody>
      </p:sp>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33528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endParaRPr lang="en-US" dirty="0"/>
          </a:p>
        </p:txBody>
      </p:sp>
      <p:sp>
        <p:nvSpPr>
          <p:cNvPr id="7" name="Content Placeholder 6"/>
          <p:cNvSpPr>
            <a:spLocks noGrp="1"/>
          </p:cNvSpPr>
          <p:nvPr>
            <p:ph sz="half" idx="2"/>
          </p:nvPr>
        </p:nvSpPr>
        <p:spPr>
          <a:xfrm>
            <a:off x="4648200" y="33528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US" smtClean="0"/>
              <a:pPr/>
              <a:t>109</a:t>
            </a:fld>
            <a:endParaRPr lang="en-US" dirty="0"/>
          </a:p>
        </p:txBody>
      </p:sp>
      <p:sp>
        <p:nvSpPr>
          <p:cNvPr id="2" name="Rectangle 1"/>
          <p:cNvSpPr/>
          <p:nvPr/>
        </p:nvSpPr>
        <p:spPr>
          <a:xfrm>
            <a:off x="533400" y="1828800"/>
            <a:ext cx="8153400" cy="1077218"/>
          </a:xfrm>
          <a:prstGeom prst="rect">
            <a:avLst/>
          </a:prstGeom>
        </p:spPr>
        <p:txBody>
          <a:bodyPr wrap="square">
            <a:spAutoFit/>
          </a:bodyPr>
          <a:lstStyle/>
          <a:p>
            <a:r>
              <a:rPr lang="en-US" sz="3200" i="1" dirty="0" smtClean="0"/>
              <a:t>Which industry-standard can represent lists of resources, including our “metadata”:</a:t>
            </a:r>
            <a:endParaRPr lang="en-US" sz="3200" i="1" dirty="0"/>
          </a:p>
        </p:txBody>
      </p:sp>
    </p:spTree>
    <p:extLst>
      <p:ext uri="{BB962C8B-B14F-4D97-AF65-F5344CB8AC3E}">
        <p14:creationId xmlns:p14="http://schemas.microsoft.com/office/powerpoint/2010/main" val="298131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r>
              <a:rPr lang="en-US" dirty="0" smtClean="0"/>
              <a:t>Poll-based protocol for keeping up-to-date with newsfeeds (RSS and Atom)</a:t>
            </a:r>
          </a:p>
          <a:p>
            <a:r>
              <a:rPr lang="en-US" dirty="0" smtClean="0"/>
              <a:t>You can “subscribe” to a FHIR feed and get updates -&gt; pub/sub scenario’s</a:t>
            </a:r>
          </a:p>
          <a:p>
            <a:endParaRPr lang="en-US" dirty="0" smtClean="0"/>
          </a:p>
          <a:p>
            <a:r>
              <a:rPr lang="en-US" i="1" dirty="0" smtClean="0"/>
              <a:t>Almost any platform has API’s for Atom</a:t>
            </a:r>
          </a:p>
          <a:p>
            <a:r>
              <a:rPr lang="en-US" i="1" dirty="0" smtClean="0"/>
              <a:t>Alas, no standard “atom for json”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110</a:t>
            </a:fld>
            <a:endParaRPr lang="en-US" dirty="0"/>
          </a:p>
        </p:txBody>
      </p:sp>
    </p:spTree>
    <p:extLst>
      <p:ext uri="{BB962C8B-B14F-4D97-AF65-F5344CB8AC3E}">
        <p14:creationId xmlns:p14="http://schemas.microsoft.com/office/powerpoint/2010/main" val="10664656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065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7" y="2143125"/>
            <a:ext cx="7637463"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112</a:t>
            </a:fld>
            <a:endParaRPr lang="en-US" dirty="0"/>
          </a:p>
        </p:txBody>
      </p:sp>
      <p:sp>
        <p:nvSpPr>
          <p:cNvPr id="23" name="Oval 22"/>
          <p:cNvSpPr/>
          <p:nvPr/>
        </p:nvSpPr>
        <p:spPr bwMode="auto">
          <a:xfrm>
            <a:off x="609600" y="2297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p:txBody>
      </p:sp>
      <p:sp>
        <p:nvSpPr>
          <p:cNvPr id="25" name="Oval 24"/>
          <p:cNvSpPr/>
          <p:nvPr/>
        </p:nvSpPr>
        <p:spPr bwMode="auto">
          <a:xfrm>
            <a:off x="762000" y="33528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6" name="Oval 15"/>
          <p:cNvSpPr/>
          <p:nvPr/>
        </p:nvSpPr>
        <p:spPr bwMode="auto">
          <a:xfrm>
            <a:off x="762000" y="43434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9" name="Oval 18"/>
          <p:cNvSpPr/>
          <p:nvPr/>
        </p:nvSpPr>
        <p:spPr bwMode="auto">
          <a:xfrm>
            <a:off x="762000" y="5345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Tree>
    <p:extLst>
      <p:ext uri="{BB962C8B-B14F-4D97-AF65-F5344CB8AC3E}">
        <p14:creationId xmlns:p14="http://schemas.microsoft.com/office/powerpoint/2010/main" val="38917769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feed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113</a:t>
            </a:fld>
            <a:endParaRPr lang="en-US" dirty="0"/>
          </a:p>
        </p:txBody>
      </p:sp>
      <p:cxnSp>
        <p:nvCxnSpPr>
          <p:cNvPr id="8" name="Straight Arrow Connector 7"/>
          <p:cNvCxnSpPr/>
          <p:nvPr/>
        </p:nvCxnSpPr>
        <p:spPr bwMode="auto">
          <a:xfrm flipH="1">
            <a:off x="5638800" y="1979983"/>
            <a:ext cx="1714500" cy="535834"/>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38199" y="4648200"/>
            <a:ext cx="7489141" cy="1754326"/>
          </a:xfrm>
          <a:prstGeom prst="rect">
            <a:avLst/>
          </a:prstGeom>
          <a:noFill/>
        </p:spPr>
        <p:txBody>
          <a:bodyPr wrap="square" rtlCol="0">
            <a:spAutoFit/>
          </a:bodyPr>
          <a:lstStyle/>
          <a:p>
            <a:r>
              <a:rPr lang="en-US" dirty="0" smtClean="0"/>
              <a:t>Feed is simple:</a:t>
            </a:r>
          </a:p>
          <a:p>
            <a:pPr marL="742950" lvl="1" indent="-285750">
              <a:buFont typeface="Arial" pitchFamily="34" charset="0"/>
              <a:buChar char="•"/>
            </a:pPr>
            <a:r>
              <a:rPr lang="en-US" dirty="0" smtClean="0"/>
              <a:t>“title” [1..1]: anything that tells humans what they’re looking at</a:t>
            </a:r>
          </a:p>
          <a:p>
            <a:pPr marL="742950" lvl="1" indent="-285750">
              <a:buFont typeface="Arial" pitchFamily="34" charset="0"/>
              <a:buChar char="•"/>
            </a:pPr>
            <a:r>
              <a:rPr lang="en-US" dirty="0" smtClean="0"/>
              <a:t>“updated” [1..1]: the time (instant!) you composed the bundle</a:t>
            </a:r>
          </a:p>
          <a:p>
            <a:pPr marL="742950" lvl="1" indent="-285750">
              <a:buFont typeface="Arial" pitchFamily="34" charset="0"/>
              <a:buChar char="•"/>
            </a:pPr>
            <a:r>
              <a:rPr lang="en-US" dirty="0" smtClean="0"/>
              <a:t>“id” [1..1]: a random, one-time id for this bundle</a:t>
            </a:r>
          </a:p>
          <a:p>
            <a:pPr marL="742950" lvl="1" indent="-285750">
              <a:buFont typeface="Arial" pitchFamily="34" charset="0"/>
              <a:buChar char="•"/>
            </a:pPr>
            <a:r>
              <a:rPr lang="en-US" dirty="0" smtClean="0"/>
              <a:t>“link” [0..*]: page through the full results</a:t>
            </a:r>
          </a:p>
          <a:p>
            <a:pPr marL="742950" lvl="1" indent="-285750">
              <a:buFont typeface="Arial" pitchFamily="34" charset="0"/>
              <a:buChar char="•"/>
            </a:pPr>
            <a:r>
              <a:rPr lang="en-US" dirty="0" smtClean="0"/>
              <a:t>“</a:t>
            </a:r>
            <a:r>
              <a:rPr lang="en-US" dirty="0" err="1" smtClean="0"/>
              <a:t>totalResults</a:t>
            </a:r>
            <a:r>
              <a:rPr lang="en-US" dirty="0" smtClean="0"/>
              <a:t>” [0..1]: number of total results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8218487"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149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114</a:t>
            </a:fld>
            <a:endParaRPr lang="en-US"/>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9914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Entry</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115</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86" y="1724024"/>
            <a:ext cx="8348314" cy="40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40815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a:t>
            </a:r>
            <a:r>
              <a:rPr lang="en-US" sz="1900" dirty="0" smtClean="0">
                <a:latin typeface="Courier New" pitchFamily="49" charset="0"/>
                <a:cs typeface="Courier New" pitchFamily="49" charset="0"/>
              </a:rPr>
              <a:t>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a:t>
            </a:r>
            <a:r>
              <a:rPr lang="en-US" sz="1900" dirty="0" smtClean="0">
                <a:latin typeface="Courier New" pitchFamily="49" charset="0"/>
                <a:cs typeface="Courier New" pitchFamily="49" charset="0"/>
              </a:rPr>
              <a:t>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a:t>
            </a:r>
            <a:r>
              <a:rPr lang="en-US" sz="1900" dirty="0" smtClean="0">
                <a:latin typeface="Courier New" pitchFamily="49" charset="0"/>
                <a:cs typeface="Courier New" pitchFamily="49" charset="0"/>
              </a:rPr>
              <a:t>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a:p>
        </p:txBody>
      </p:sp>
    </p:spTree>
    <p:extLst>
      <p:ext uri="{BB962C8B-B14F-4D97-AF65-F5344CB8AC3E}">
        <p14:creationId xmlns:p14="http://schemas.microsoft.com/office/powerpoint/2010/main" val="9993450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117</a:t>
            </a:fld>
            <a:endParaRPr lang="en-US"/>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6135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68806"/>
            <a:ext cx="80772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118</a:t>
            </a:fld>
            <a:endParaRPr lang="en-US"/>
          </a:p>
        </p:txBody>
      </p:sp>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6280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 JSON</a:t>
            </a:r>
            <a:endParaRPr lang="en-US" dirty="0"/>
          </a:p>
        </p:txBody>
      </p:sp>
      <p:sp>
        <p:nvSpPr>
          <p:cNvPr id="7" name="Content Placeholder 6"/>
          <p:cNvSpPr>
            <a:spLocks noGrp="1"/>
          </p:cNvSpPr>
          <p:nvPr>
            <p:ph idx="1"/>
          </p:nvPr>
        </p:nvSpPr>
        <p:spPr/>
        <p:txBody>
          <a:bodyPr/>
          <a:lstStyle/>
          <a:p>
            <a:r>
              <a:rPr lang="en-US" dirty="0" smtClean="0"/>
              <a:t>There’s not yet a way to render Atom in JSON, though there are initiatives, all ugly.</a:t>
            </a:r>
          </a:p>
          <a:p>
            <a:r>
              <a:rPr lang="en-US" dirty="0" smtClean="0"/>
              <a:t>So, we had to (sorry) roll our own….</a:t>
            </a:r>
          </a:p>
          <a:p>
            <a:r>
              <a:rPr lang="en-US" dirty="0" smtClean="0"/>
              <a:t>…very straightforward, single-purpose</a:t>
            </a:r>
          </a:p>
          <a:p>
            <a:r>
              <a:rPr lang="en-US" dirty="0" smtClean="0"/>
              <a:t>Atom JSON solution</a:t>
            </a:r>
          </a:p>
          <a:p>
            <a:r>
              <a:rPr lang="en-US" dirty="0"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119</a:t>
            </a:fld>
            <a:endParaRPr lang="en-US"/>
          </a:p>
        </p:txBody>
      </p:sp>
    </p:spTree>
    <p:extLst>
      <p:ext uri="{BB962C8B-B14F-4D97-AF65-F5344CB8AC3E}">
        <p14:creationId xmlns:p14="http://schemas.microsoft.com/office/powerpoint/2010/main" val="285425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or Objective 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a:p>
        </p:txBody>
      </p:sp>
    </p:spTree>
    <p:extLst>
      <p:ext uri="{BB962C8B-B14F-4D97-AF65-F5344CB8AC3E}">
        <p14:creationId xmlns:p14="http://schemas.microsoft.com/office/powerpoint/2010/main" val="35861490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en-US" sz="1400" b="1" dirty="0" smtClean="0">
                <a:solidFill>
                  <a:srgbClr val="00AA00"/>
                </a:solidFill>
              </a:rPr>
              <a:t>{</a:t>
            </a:r>
            <a:r>
              <a:rPr lang="en-US" sz="1400" dirty="0" smtClean="0"/>
              <a:t> </a:t>
            </a:r>
          </a:p>
          <a:p>
            <a:pPr marL="0" indent="0">
              <a:buNone/>
            </a:pPr>
            <a:r>
              <a:rPr lang="en-US" sz="1400" b="1" dirty="0" smtClean="0">
                <a:solidFill>
                  <a:srgbClr val="CC0000"/>
                </a:solidFill>
              </a:rPr>
              <a:t>    "title"</a:t>
            </a:r>
            <a:r>
              <a:rPr lang="en-US" sz="1400" dirty="0" smtClean="0"/>
              <a:t>: </a:t>
            </a:r>
            <a:r>
              <a:rPr lang="en-US" sz="1400" dirty="0" smtClean="0">
                <a:solidFill>
                  <a:srgbClr val="007777"/>
                </a:solidFill>
              </a:rPr>
              <a:t>"Search result"</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"updated"</a:t>
            </a:r>
            <a:r>
              <a:rPr lang="en-US" sz="1400" dirty="0" smtClean="0"/>
              <a:t>: </a:t>
            </a:r>
            <a:r>
              <a:rPr lang="en-US" sz="1400" dirty="0" smtClean="0">
                <a:solidFill>
                  <a:srgbClr val="007777"/>
                </a:solidFill>
              </a:rPr>
              <a:t>"2012-09-20T12:04:45Z"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"urn:uuid:50ea3e5e-b6a7-4f55-956c-caef491bbc08"</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a:t>
            </a:r>
            <a:r>
              <a:rPr lang="en-US" sz="1400" dirty="0" smtClean="0">
                <a:solidFill>
                  <a:srgbClr val="007777"/>
                </a:solidFill>
              </a:rPr>
              <a:t>http://</a:t>
            </a:r>
            <a:r>
              <a:rPr lang="en-US" sz="1400" dirty="0" smtClean="0">
                <a:solidFill>
                  <a:srgbClr val="007777"/>
                </a:solidFill>
              </a:rPr>
              <a:t>server.org/fhir/</a:t>
            </a:r>
            <a:r>
              <a:rPr lang="en-US" sz="1400" dirty="0" err="1" smtClean="0">
                <a:solidFill>
                  <a:srgbClr val="007777"/>
                </a:solidFill>
              </a:rPr>
              <a:t>Patient?format</a:t>
            </a:r>
            <a:r>
              <a:rPr lang="en-US" sz="1400" dirty="0" smtClean="0">
                <a:solidFill>
                  <a:srgbClr val="007777"/>
                </a:solidFill>
              </a:rPr>
              <a:t>=json"</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endParaRPr lang="en-US" sz="1400" dirty="0" smtClean="0"/>
          </a:p>
          <a:p>
            <a:pPr marL="0" indent="0">
              <a:buNone/>
            </a:pPr>
            <a:r>
              <a:rPr lang="en-US" sz="1400" b="1" dirty="0" smtClean="0">
                <a:solidFill>
                  <a:srgbClr val="CC0000"/>
                </a:solidFill>
              </a:rPr>
              <a:t>    "entry"</a:t>
            </a:r>
            <a:r>
              <a:rPr lang="en-US" sz="1400" dirty="0" smtClean="0"/>
              <a:t>: </a:t>
            </a:r>
            <a:r>
              <a:rPr lang="en-US" sz="1400" b="1" dirty="0" smtClean="0">
                <a:solidFill>
                  <a:srgbClr val="0033FF"/>
                </a:solidFill>
              </a:rPr>
              <a:t>[ </a:t>
            </a:r>
          </a:p>
          <a:p>
            <a:pPr marL="0" indent="0">
              <a:buNone/>
            </a:pPr>
            <a:r>
              <a:rPr lang="en-US" sz="1400" b="1" dirty="0" smtClean="0">
                <a:solidFill>
                  <a:srgbClr val="0033FF"/>
                </a:solidFill>
              </a:rPr>
              <a:t>                </a:t>
            </a:r>
            <a:r>
              <a:rPr lang="en-US" sz="1400" b="1" dirty="0" smtClean="0">
                <a:solidFill>
                  <a:srgbClr val="00AA00"/>
                </a:solidFill>
              </a:rPr>
              <a:t>{</a:t>
            </a:r>
            <a:r>
              <a:rPr lang="en-US" sz="1400" dirty="0" smtClean="0"/>
              <a:t> </a:t>
            </a:r>
            <a:r>
              <a:rPr lang="en-US" sz="1400" b="1" dirty="0" smtClean="0">
                <a:solidFill>
                  <a:srgbClr val="CC0000"/>
                </a:solidFill>
              </a:rPr>
              <a:t>"title"</a:t>
            </a:r>
            <a:r>
              <a:rPr lang="en-US" sz="1400" dirty="0" smtClean="0"/>
              <a:t>: </a:t>
            </a:r>
            <a:r>
              <a:rPr lang="en-US" sz="1400" dirty="0" smtClean="0">
                <a:solidFill>
                  <a:srgbClr val="007777"/>
                </a:solidFill>
              </a:rPr>
              <a:t>"Resource of type Patient, with id = 1 and version = 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"http://fhir.furore.com/fhir/Patient/1/_history/1"</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"http://fhir.furore.com/fhir/Patient/1"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"updated"</a:t>
            </a:r>
            <a:r>
              <a:rPr lang="en-US" sz="1400" dirty="0" smtClean="0"/>
              <a:t>: </a:t>
            </a:r>
            <a:r>
              <a:rPr lang="en-US" sz="1400" dirty="0" smtClean="0">
                <a:solidFill>
                  <a:srgbClr val="007777"/>
                </a:solidFill>
              </a:rPr>
              <a:t>"2012-05-29T23:45:32Z"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"published"</a:t>
            </a:r>
            <a:r>
              <a:rPr lang="en-US" sz="1400" dirty="0" smtClean="0"/>
              <a:t>: </a:t>
            </a:r>
            <a:r>
              <a:rPr lang="en-US" sz="1400" dirty="0" smtClean="0">
                <a:solidFill>
                  <a:srgbClr val="007777"/>
                </a:solidFill>
              </a:rPr>
              <a:t>"2012-09-20T12:04:47Z"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"author"</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"name"</a:t>
            </a:r>
            <a:r>
              <a:rPr lang="en-US" sz="1400" dirty="0" smtClean="0"/>
              <a:t>: </a:t>
            </a:r>
            <a:r>
              <a:rPr lang="en-US" sz="1400" dirty="0" smtClean="0">
                <a:solidFill>
                  <a:srgbClr val="007777"/>
                </a:solidFill>
              </a:rPr>
              <a:t>"Grahame Grieve / HL7 publishing committee"</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dirty="0" smtClean="0"/>
              <a:t>	</a:t>
            </a:r>
            <a:r>
              <a:rPr lang="en-US" sz="1400" b="1" dirty="0" smtClean="0">
                <a:solidFill>
                  <a:srgbClr val="CC0000"/>
                </a:solidFill>
              </a:rPr>
              <a:t>"content"</a:t>
            </a:r>
            <a:r>
              <a:rPr lang="en-US" sz="1400" dirty="0" smtClean="0"/>
              <a:t>: </a:t>
            </a:r>
          </a:p>
          <a:p>
            <a:pPr marL="0" indent="0">
              <a:buNone/>
            </a:pPr>
            <a:r>
              <a:rPr lang="en-US" sz="1400" b="1" dirty="0" smtClean="0">
                <a:solidFill>
                  <a:srgbClr val="00AA00"/>
                </a:solidFill>
              </a:rPr>
              <a:t>		{</a:t>
            </a:r>
            <a:r>
              <a:rPr lang="en-US" sz="1400" dirty="0" smtClean="0"/>
              <a:t>  </a:t>
            </a:r>
            <a:r>
              <a:rPr lang="en-US" sz="1400" b="1" dirty="0" smtClean="0">
                <a:solidFill>
                  <a:srgbClr val="CC0000"/>
                </a:solidFill>
              </a:rPr>
              <a:t>"Patient"</a:t>
            </a:r>
            <a:r>
              <a:rPr lang="en-US" sz="1400" dirty="0" smtClean="0"/>
              <a:t>: </a:t>
            </a:r>
            <a:r>
              <a:rPr lang="en-US" sz="1400" b="1" dirty="0" smtClean="0">
                <a:solidFill>
                  <a:srgbClr val="00AA00"/>
                </a:solidFill>
              </a:rPr>
              <a:t>{ }</a:t>
            </a:r>
            <a:r>
              <a:rPr lang="en-US" sz="1400" dirty="0" smtClean="0"/>
              <a:t>  </a:t>
            </a:r>
            <a:r>
              <a:rPr lang="en-US" sz="1400" b="1" dirty="0" smtClean="0">
                <a:solidFill>
                  <a:srgbClr val="00AA00"/>
                </a:solidFill>
              </a:rPr>
              <a:t>}</a:t>
            </a:r>
          </a:p>
          <a:p>
            <a:pPr marL="0" indent="0">
              <a:buNone/>
            </a:pPr>
            <a:r>
              <a:rPr lang="en-US" sz="1400" b="1" dirty="0" smtClean="0">
                <a:solidFill>
                  <a:srgbClr val="00AA00"/>
                </a:solidFill>
              </a:rPr>
              <a:t>                }</a:t>
            </a:r>
            <a:endParaRPr lang="en-US" sz="1400" i="1" dirty="0" smtClean="0">
              <a:latin typeface="Courier New" pitchFamily="49" charset="0"/>
              <a:cs typeface="Courier New" pitchFamily="49" charset="0"/>
            </a:endParaRPr>
          </a:p>
          <a:p>
            <a:pPr marL="0" indent="0">
              <a:buNone/>
            </a:pPr>
            <a:r>
              <a:rPr lang="en-US" sz="1400" b="1" dirty="0" smtClean="0">
                <a:solidFill>
                  <a:srgbClr val="0033FF"/>
                </a:solidFill>
                <a:latin typeface="Courier New" pitchFamily="49" charset="0"/>
                <a:cs typeface="Courier New" pitchFamily="49" charset="0"/>
              </a:rPr>
              <a:t>      </a:t>
            </a:r>
            <a:r>
              <a:rPr lang="en-US" sz="1400" b="1" dirty="0" smtClean="0">
                <a:solidFill>
                  <a:srgbClr val="0033FF"/>
                </a:solidFill>
              </a:rPr>
              <a:t>]</a:t>
            </a:r>
          </a:p>
          <a:p>
            <a:pPr marL="0" indent="0">
              <a:buNone/>
            </a:pPr>
            <a:r>
              <a:rPr lang="en-US" sz="1400" b="1" dirty="0" smtClean="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120</a:t>
            </a:fld>
            <a:endParaRPr lang="en-US"/>
          </a:p>
        </p:txBody>
      </p:sp>
    </p:spTree>
    <p:extLst>
      <p:ext uri="{BB962C8B-B14F-4D97-AF65-F5344CB8AC3E}">
        <p14:creationId xmlns:p14="http://schemas.microsoft.com/office/powerpoint/2010/main" val="16903602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p14="http://schemas.microsoft.com/office/powerpoint/2010/main" val="64452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a:t>
            </a:r>
            <a:r>
              <a:rPr lang="en-US" sz="2400" dirty="0" smtClean="0">
                <a:hlinkClick r:id="rId3"/>
              </a:rPr>
              <a:t>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fhir-base</a:t>
            </a:r>
          </a:p>
          <a:p>
            <a:pPr lvl="1"/>
            <a:r>
              <a:rPr lang="en-US" sz="2400" dirty="0" smtClean="0"/>
              <a:t> (mandatory for feeds with relative references)</a:t>
            </a:r>
          </a:p>
          <a:p>
            <a:pPr marL="457200" lvl="1" indent="0">
              <a:buNone/>
            </a:pPr>
            <a:r>
              <a:rPr lang="en-US" sz="2400" dirty="0" smtClean="0">
                <a:latin typeface="Courier New" panose="02070309020205020404" pitchFamily="49" charset="0"/>
                <a:cs typeface="Courier New" panose="02070309020205020404" pitchFamily="49" charset="0"/>
              </a:rPr>
              <a:t>&lt;link </a:t>
            </a:r>
            <a:r>
              <a:rPr lang="en-US" sz="2400" dirty="0" err="1" smtClean="0">
                <a:latin typeface="Courier New" panose="02070309020205020404" pitchFamily="49" charset="0"/>
                <a:cs typeface="Courier New" panose="02070309020205020404" pitchFamily="49" charset="0"/>
              </a:rPr>
              <a:t>rel</a:t>
            </a:r>
            <a:r>
              <a:rPr lang="en-US" sz="2400" dirty="0" smtClean="0">
                <a:latin typeface="Courier New" panose="02070309020205020404" pitchFamily="49" charset="0"/>
                <a:cs typeface="Courier New" panose="02070309020205020404" pitchFamily="49" charset="0"/>
              </a:rPr>
              <a:t>="fhir-base" </a:t>
            </a:r>
            <a:r>
              <a:rPr lang="en-US" sz="2400" dirty="0" err="1" smtClean="0">
                <a:latin typeface="Courier New" panose="02070309020205020404" pitchFamily="49" charset="0"/>
                <a:cs typeface="Courier New" panose="02070309020205020404" pitchFamily="49" charset="0"/>
              </a:rPr>
              <a:t>href</a:t>
            </a:r>
            <a:r>
              <a:rPr lang="en-US" sz="2400" dirty="0" smtClean="0">
                <a:latin typeface="Courier New" panose="02070309020205020404" pitchFamily="49" charset="0"/>
                <a:cs typeface="Courier New" panose="02070309020205020404" pitchFamily="49" charset="0"/>
              </a:rPr>
              <a:t>="http://example.org/fhir"/&gt;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p14="http://schemas.microsoft.com/office/powerpoint/2010/main" val="18059821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a:t>
            </a:r>
            <a:r>
              <a:rPr lang="en-US" sz="1800" noProof="1" smtClean="0">
                <a:solidFill>
                  <a:srgbClr val="000000"/>
                </a:solidFill>
                <a:highlight>
                  <a:srgbClr val="FFFFFF"/>
                </a:highlight>
                <a:latin typeface="Consolas"/>
              </a:rPr>
              <a:t>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4905939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3395343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p14="http://schemas.microsoft.com/office/powerpoint/2010/main" val="9407023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126</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241410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1"/>
            <a:ext cx="8001000" cy="4829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4665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128</a:t>
            </a:fld>
            <a:endParaRPr lang="en-CA"/>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23706758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using FHIR on</a:t>
            </a:r>
          </a:p>
          <a:p>
            <a:pPr lvl="1"/>
            <a:r>
              <a:rPr lang="en-US" dirty="0" smtClean="0"/>
              <a:t>https://</a:t>
            </a:r>
            <a:r>
              <a:rPr lang="en-US" dirty="0" smtClean="0"/>
              <a:t>server.org/fhir/Mailbox</a:t>
            </a:r>
          </a:p>
          <a:p>
            <a:r>
              <a:rPr lang="en-US" dirty="0" smtClean="0"/>
              <a:t>No storage or disassembly is implied, you are just posting a document in its entirety.</a:t>
            </a:r>
          </a:p>
          <a:p>
            <a:r>
              <a:rPr lang="en-US" dirty="0" smtClean="0"/>
              <a:t>Servers can implement specific functionality as required between trading partners when receiving such a document.</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129</a:t>
            </a:fld>
            <a:endParaRPr lang="en-US"/>
          </a:p>
        </p:txBody>
      </p:sp>
    </p:spTree>
    <p:extLst>
      <p:ext uri="{BB962C8B-B14F-4D97-AF65-F5344CB8AC3E}">
        <p14:creationId xmlns:p14="http://schemas.microsoft.com/office/powerpoint/2010/main" val="1053456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9229984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a:t>
            </a:r>
            <a:r>
              <a:rPr lang="en-US" dirty="0" smtClean="0"/>
              <a:t>server.org/fhir/Document</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Tree>
    <p:extLst>
      <p:ext uri="{BB962C8B-B14F-4D97-AF65-F5344CB8AC3E}">
        <p14:creationId xmlns:p14="http://schemas.microsoft.com/office/powerpoint/2010/main" val="22135589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a:t>
            </a:r>
            <a:r>
              <a:rPr lang="en-US" dirty="0" smtClean="0"/>
              <a:t>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p14="http://schemas.microsoft.com/office/powerpoint/2010/main" val="19109490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a:t>
            </a:r>
            <a:r>
              <a:rPr lang="en-US" dirty="0" smtClean="0"/>
              <a:t>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p14="http://schemas.microsoft.com/office/powerpoint/2010/main" val="88866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p14="http://schemas.microsoft.com/office/powerpoint/2010/main" val="1289360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IHE MHD</a:t>
            </a:r>
            <a:endParaRPr lang="en-US" dirty="0"/>
          </a:p>
        </p:txBody>
      </p:sp>
      <p:sp>
        <p:nvSpPr>
          <p:cNvPr id="3" name="Content Placeholder 2"/>
          <p:cNvSpPr>
            <a:spLocks noGrp="1"/>
          </p:cNvSpPr>
          <p:nvPr>
            <p:ph idx="1"/>
          </p:nvPr>
        </p:nvSpPr>
        <p:spPr/>
        <p:txBody>
          <a:bodyPr/>
          <a:lstStyle/>
          <a:p>
            <a:pPr marL="0" indent="0">
              <a:buNone/>
            </a:pPr>
            <a:r>
              <a:rPr lang="en-US" i="1" dirty="0" smtClean="0"/>
              <a:t>“This winter (…) the Volume 2 part of Mobile Health Documents (MHD) will be replaced with the appropriate content describing  a profile of </a:t>
            </a:r>
            <a:r>
              <a:rPr lang="en-US" i="1" dirty="0" err="1" smtClean="0">
                <a:hlinkClick r:id="rId2"/>
              </a:rPr>
              <a:t>DocumentReference</a:t>
            </a:r>
            <a:r>
              <a:rPr lang="en-US" i="1" dirty="0" smtClean="0">
                <a:hlinkClick r:id="rId2"/>
              </a:rPr>
              <a:t> </a:t>
            </a:r>
            <a:r>
              <a:rPr lang="en-US" i="1" dirty="0" smtClean="0"/>
              <a:t>to meet the needs of MHD and the family of Document Sharing in XDS, XDR, and XCA.”</a:t>
            </a:r>
          </a:p>
          <a:p>
            <a:pPr marL="0" indent="0">
              <a:buNone/>
            </a:pPr>
            <a:endParaRPr lang="en-US" i="1" dirty="0" smtClean="0"/>
          </a:p>
          <a:p>
            <a:pPr marL="0" indent="0">
              <a:buNone/>
            </a:pPr>
            <a:r>
              <a:rPr lang="en-US" dirty="0" smtClean="0">
                <a:solidFill>
                  <a:schemeClr val="bg1">
                    <a:lumMod val="75000"/>
                  </a:schemeClr>
                </a:solidFill>
              </a:rPr>
              <a:t>John </a:t>
            </a:r>
            <a:r>
              <a:rPr lang="en-US" dirty="0" err="1" smtClean="0">
                <a:solidFill>
                  <a:schemeClr val="bg1">
                    <a:lumMod val="75000"/>
                  </a:schemeClr>
                </a:solidFill>
              </a:rPr>
              <a:t>Moehrke</a:t>
            </a:r>
            <a:r>
              <a:rPr lang="en-US" dirty="0" smtClean="0">
                <a:solidFill>
                  <a:schemeClr val="bg1">
                    <a:lumMod val="75000"/>
                  </a:schemeClr>
                </a:solidFill>
              </a:rPr>
              <a:t>, august 16, 2013</a:t>
            </a:r>
            <a:endParaRPr lang="en-US" dirty="0">
              <a:solidFill>
                <a:schemeClr val="bg1">
                  <a:lumMod val="75000"/>
                </a:schemeClr>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spTree>
    <p:extLst>
      <p:ext uri="{BB962C8B-B14F-4D97-AF65-F5344CB8AC3E}">
        <p14:creationId xmlns:p14="http://schemas.microsoft.com/office/powerpoint/2010/main" val="7005437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a:p>
        </p:txBody>
      </p:sp>
    </p:spTree>
    <p:extLst>
      <p:ext uri="{BB962C8B-B14F-4D97-AF65-F5344CB8AC3E}">
        <p14:creationId xmlns:p14="http://schemas.microsoft.com/office/powerpoint/2010/main" val="24639915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136</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93214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a:t>
            </a:r>
            <a:r>
              <a:rPr lang="en-US" dirty="0" smtClean="0"/>
              <a:t>resource implied. Might be used in a router, converted to v2, etc</a:t>
            </a:r>
            <a:r>
              <a:rPr lang="en-US" dirty="0"/>
              <a:t>.</a:t>
            </a:r>
            <a:endParaRPr lang="en-US" dirty="0" smtClean="0"/>
          </a:p>
          <a:p>
            <a:r>
              <a:rPr lang="en-US" dirty="0" smtClean="0"/>
              <a:t>The server can process them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138</a:t>
            </a:fld>
            <a:endParaRPr lang="en-US"/>
          </a:p>
        </p:txBody>
      </p:sp>
    </p:spTree>
    <p:extLst>
      <p:ext uri="{BB962C8B-B14F-4D97-AF65-F5344CB8AC3E}">
        <p14:creationId xmlns:p14="http://schemas.microsoft.com/office/powerpoint/2010/main" val="8355150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HTTP end-point for messages</a:t>
            </a:r>
          </a:p>
          <a:p>
            <a:pPr lvl="1"/>
            <a:r>
              <a:rPr lang="en-US" dirty="0" smtClean="0"/>
              <a:t>https://</a:t>
            </a:r>
            <a:r>
              <a:rPr lang="en-US" dirty="0" smtClean="0"/>
              <a:t>server.org/fhir/Mailbox</a:t>
            </a:r>
          </a:p>
          <a:p>
            <a:r>
              <a:rPr lang="en-US" dirty="0" smtClean="0"/>
              <a:t>Response comes back in the acknowledgment payload</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Tree>
    <p:extLst>
      <p:ext uri="{BB962C8B-B14F-4D97-AF65-F5344CB8AC3E}">
        <p14:creationId xmlns:p14="http://schemas.microsoft.com/office/powerpoint/2010/main" val="3842993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464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3958941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141</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p14="http://schemas.microsoft.com/office/powerpoint/2010/main" val="40827551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r>
              <a:rPr lang="en-US" dirty="0" smtClean="0"/>
              <a:t>Who remembered to declare the document tag on the feed?</a:t>
            </a:r>
            <a:endParaRPr lang="en-US" dirty="0"/>
          </a:p>
        </p:txBody>
      </p:sp>
    </p:spTree>
    <p:extLst>
      <p:ext uri="{BB962C8B-B14F-4D97-AF65-F5344CB8AC3E}">
        <p14:creationId xmlns:p14="http://schemas.microsoft.com/office/powerpoint/2010/main" val="18082925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143</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6279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9418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11-12, 2014</a:t>
            </a:r>
          </a:p>
          <a:p>
            <a:r>
              <a:rPr lang="en-US" b="1" dirty="0" smtClean="0"/>
              <a:t>(Day 2)</a:t>
            </a:r>
            <a:endParaRPr lang="en-US" b="1" dirty="0"/>
          </a:p>
        </p:txBody>
      </p:sp>
    </p:spTree>
    <p:extLst>
      <p:ext uri="{BB962C8B-B14F-4D97-AF65-F5344CB8AC3E}">
        <p14:creationId xmlns:p14="http://schemas.microsoft.com/office/powerpoint/2010/main" val="1650868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146</a:t>
            </a:fld>
            <a:endParaRPr lang="en-CA"/>
          </a:p>
        </p:txBody>
      </p:sp>
    </p:spTree>
    <p:extLst>
      <p:ext uri="{BB962C8B-B14F-4D97-AF65-F5344CB8AC3E}">
        <p14:creationId xmlns:p14="http://schemas.microsoft.com/office/powerpoint/2010/main" val="34259574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562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p14="http://schemas.microsoft.com/office/powerpoint/2010/main" val="1256207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3919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a:t>
            </a:r>
            <a:r>
              <a:rPr lang="en-US" sz="2400" dirty="0" smtClean="0">
                <a:latin typeface="Courier New" pitchFamily="49" charset="0"/>
                <a:cs typeface="Courier New" pitchFamily="49" charset="0"/>
              </a:rPr>
              <a:t>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server.org/fhir/Patient/_search?name=eve</a:t>
            </a:r>
            <a:endParaRPr lang="en-US" sz="2000" dirty="0" smtClean="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a:t>
            </a:r>
            <a:r>
              <a:rPr lang="en-US" dirty="0" smtClean="0">
                <a:latin typeface="Courier New" pitchFamily="49" charset="0"/>
                <a:cs typeface="Courier New" pitchFamily="49" charset="0"/>
              </a:rPr>
              <a:t>server.org/fhir/Patient/_</a:t>
            </a:r>
            <a:r>
              <a:rPr lang="en-US" dirty="0" smtClean="0">
                <a:latin typeface="Courier New" pitchFamily="49" charset="0"/>
                <a:cs typeface="Courier New" pitchFamily="49" charset="0"/>
              </a:rPr>
              <a:t>search?birthdate=1972-11-30&amp;language=nl,fr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154</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p14="http://schemas.microsoft.com/office/powerpoint/2010/main" val="87680665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155</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p14="http://schemas.microsoft.com/office/powerpoint/2010/main" val="25196245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p14="http://schemas.microsoft.com/office/powerpoint/2010/main" val="7693682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server.org/fhir/Patient/_search   406 hits</a:t>
            </a:r>
          </a:p>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server.org/fhir/Patient?gender=M  234 hits</a:t>
            </a:r>
          </a:p>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server.org/fhir/Patient/_search   406 hits</a:t>
            </a:r>
          </a:p>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server.org/fhir/Patient?gender=M  234 hits</a:t>
            </a:r>
          </a:p>
          <a:p>
            <a:r>
              <a:rPr lang="en-US" sz="2000" dirty="0" smtClean="0">
                <a:latin typeface="Courier New" pitchFamily="49" charset="0"/>
                <a:cs typeface="Courier New" pitchFamily="49" charset="0"/>
              </a:rPr>
              <a:t>https://</a:t>
            </a:r>
            <a:r>
              <a:rPr lang="en-US" sz="2000" dirty="0" smtClean="0">
                <a:latin typeface="Courier New" pitchFamily="49" charset="0"/>
                <a:cs typeface="Courier New" pitchFamily="49" charset="0"/>
              </a:rPr>
              <a:t>server.org/fhir/Patient?gender=F  167 hits</a:t>
            </a:r>
          </a:p>
          <a:p>
            <a:r>
              <a:rPr lang="en-US" b="1" dirty="0" smtClean="0">
                <a:latin typeface="Courier New" pitchFamily="49" charset="0"/>
                <a:cs typeface="Courier New" pitchFamily="49" charset="0"/>
              </a:rPr>
              <a:t>https://</a:t>
            </a:r>
            <a:r>
              <a:rPr lang="en-US" b="1" dirty="0" smtClean="0">
                <a:latin typeface="Courier New" pitchFamily="49" charset="0"/>
                <a:cs typeface="Courier New" pitchFamily="49" charset="0"/>
              </a:rPr>
              <a:t>server.org/fhir/Patient?gender:missing=true </a:t>
            </a:r>
            <a:r>
              <a:rPr lang="en-US" b="1" dirty="0" smtClean="0">
                <a:latin typeface="Courier New" pitchFamily="49" charset="0"/>
                <a:cs typeface="Courier New" pitchFamily="49" charset="0"/>
              </a:rPr>
              <a:t>5hits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a:t>
            </a:r>
            <a:r>
              <a:rPr lang="en-US" sz="2400" dirty="0" smtClean="0">
                <a:latin typeface="Courier New" pitchFamily="49" charset="0"/>
                <a:cs typeface="Courier New" pitchFamily="49" charset="0"/>
              </a:rPr>
              <a:t>server.com/fhir/Observation/_search?</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a:p>
        </p:txBody>
      </p:sp>
    </p:spTree>
    <p:extLst>
      <p:ext uri="{BB962C8B-B14F-4D97-AF65-F5344CB8AC3E}">
        <p14:creationId xmlns:p14="http://schemas.microsoft.com/office/powerpoint/2010/main" val="3462848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a:t>
            </a:r>
            <a:r>
              <a:rPr lang="en-US" dirty="0" smtClean="0"/>
              <a:t>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p14="http://schemas.microsoft.com/office/powerpoint/2010/main" val="832612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p14="http://schemas.microsoft.com/office/powerpoint/2010/main" val="3093291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p14="http://schemas.microsoft.com/office/powerpoint/2010/main" val="29358701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Atom (via 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p14="http://schemas.microsoft.com/office/powerpoint/2010/main" val="20922715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2"/>
              </a:rPr>
              <a:t>https://</a:t>
            </a:r>
            <a:r>
              <a:rPr lang="en-US" dirty="0" smtClean="0">
                <a:hlinkClick r:id="rId2"/>
              </a:rPr>
              <a:t>example.org/fhir/Patient/1/Observation</a:t>
            </a:r>
            <a:endParaRPr lang="en-US" dirty="0" smtClean="0"/>
          </a:p>
          <a:p>
            <a:pPr marL="363538" lvl="2" indent="0">
              <a:buNone/>
            </a:pPr>
            <a:r>
              <a:rPr lang="en-US" sz="2800" dirty="0" smtClean="0"/>
              <a:t>Is more useful than</a:t>
            </a:r>
          </a:p>
          <a:p>
            <a:pPr lvl="1"/>
            <a:r>
              <a:rPr lang="en-US" dirty="0" smtClean="0">
                <a:hlinkClick r:id="rId3"/>
              </a:rPr>
              <a:t>https://</a:t>
            </a:r>
            <a:r>
              <a:rPr lang="en-US" dirty="0" smtClean="0">
                <a:hlinkClick r:id="rId3"/>
              </a:rPr>
              <a:t>example/fhir/Observation?subject=Patient/1</a:t>
            </a:r>
            <a:endParaRPr lang="en-US" dirty="0" smtClean="0"/>
          </a:p>
          <a:p>
            <a:r>
              <a:rPr lang="en-US" dirty="0" smtClean="0"/>
              <a:t>For that reason, FHIR allows partitioning by Patient or Practitioner for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p14="http://schemas.microsoft.com/office/powerpoint/2010/main" val="5654971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p14="http://schemas.microsoft.com/office/powerpoint/2010/main" val="10367427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p14="http://schemas.microsoft.com/office/powerpoint/2010/main" val="13434871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p14="http://schemas.microsoft.com/office/powerpoint/2010/main" val="2719865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171</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blood glucose readings over 6.2mmol/L</a:t>
            </a:r>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172</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787098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174</a:t>
            </a:fld>
            <a:endParaRPr lang="en-CA" dirty="0"/>
          </a:p>
        </p:txBody>
      </p:sp>
    </p:spTree>
    <p:extLst>
      <p:ext uri="{BB962C8B-B14F-4D97-AF65-F5344CB8AC3E}">
        <p14:creationId xmlns:p14="http://schemas.microsoft.com/office/powerpoint/2010/main" val="104796603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175</a:t>
            </a:fld>
            <a:endParaRPr lang="en-CA"/>
          </a:p>
        </p:txBody>
      </p:sp>
    </p:spTree>
    <p:extLst>
      <p:ext uri="{BB962C8B-B14F-4D97-AF65-F5344CB8AC3E}">
        <p14:creationId xmlns:p14="http://schemas.microsoft.com/office/powerpoint/2010/main" val="17677113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176</a:t>
            </a:fld>
            <a:endParaRPr lang="en-CA"/>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a:t>
            </a:r>
            <a:r>
              <a:rPr lang="en-US" dirty="0" smtClean="0"/>
              <a:t>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a:p>
        </p:txBody>
      </p:sp>
    </p:spTree>
    <p:extLst>
      <p:ext uri="{BB962C8B-B14F-4D97-AF65-F5344CB8AC3E}">
        <p14:creationId xmlns:p14="http://schemas.microsoft.com/office/powerpoint/2010/main" val="33048195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Tree>
    <p:extLst>
      <p:ext uri="{BB962C8B-B14F-4D97-AF65-F5344CB8AC3E}">
        <p14:creationId xmlns:p14="http://schemas.microsoft.com/office/powerpoint/2010/main" val="38136471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a:t>
            </a:r>
            <a:r>
              <a:rPr lang="en-US" dirty="0" smtClean="0"/>
              <a:t>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295293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US"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Delphi, C#, Java, Obj. C – more to come</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30137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dirty="0"/>
          </a:p>
        </p:txBody>
      </p:sp>
    </p:spTree>
    <p:extLst>
      <p:ext uri="{BB962C8B-B14F-4D97-AF65-F5344CB8AC3E}">
        <p14:creationId xmlns:p14="http://schemas.microsoft.com/office/powerpoint/2010/main" val="11813756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dirty="0"/>
          </a:p>
        </p:txBody>
      </p:sp>
    </p:spTree>
    <p:extLst>
      <p:ext uri="{BB962C8B-B14F-4D97-AF65-F5344CB8AC3E}">
        <p14:creationId xmlns:p14="http://schemas.microsoft.com/office/powerpoint/2010/main" val="112463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fontScale="925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183</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t>7/8/2014</a:t>
            </a:fld>
            <a:endParaRPr lang="en-US"/>
          </a:p>
        </p:txBody>
      </p:sp>
    </p:spTree>
    <p:extLst>
      <p:ext uri="{BB962C8B-B14F-4D97-AF65-F5344CB8AC3E}">
        <p14:creationId xmlns:p14="http://schemas.microsoft.com/office/powerpoint/2010/main" val="33448434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551225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p14="http://schemas.microsoft.com/office/powerpoint/2010/main" val="34802855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32202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20833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a:p>
        </p:txBody>
      </p:sp>
    </p:spTree>
    <p:extLst>
      <p:ext uri="{BB962C8B-B14F-4D97-AF65-F5344CB8AC3E}">
        <p14:creationId xmlns:p14="http://schemas.microsoft.com/office/powerpoint/2010/main" val="10354002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75480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6731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452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spTree>
    <p:extLst>
      <p:ext uri="{BB962C8B-B14F-4D97-AF65-F5344CB8AC3E}">
        <p14:creationId xmlns:p14="http://schemas.microsoft.com/office/powerpoint/2010/main" val="20404331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spTree>
    <p:extLst>
      <p:ext uri="{BB962C8B-B14F-4D97-AF65-F5344CB8AC3E}">
        <p14:creationId xmlns:p14="http://schemas.microsoft.com/office/powerpoint/2010/main" val="155088965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Conformance levels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86957558"/>
              </p:ext>
            </p:extLst>
          </p:nvPr>
        </p:nvGraphicFramePr>
        <p:xfrm>
          <a:off x="395536" y="2924944"/>
          <a:ext cx="8382000" cy="2021840"/>
        </p:xfrm>
        <a:graphic>
          <a:graphicData uri="http://schemas.openxmlformats.org/drawingml/2006/table">
            <a:tbl>
              <a:tblPr firstRow="1" bandRow="1">
                <a:tableStyleId>{5C22544A-7EE6-4342-B048-85BDC9FD1C3A}</a:tableStyleId>
              </a:tblPr>
              <a:tblGrid>
                <a:gridCol w="2794000"/>
                <a:gridCol w="2477120"/>
                <a:gridCol w="3110880"/>
              </a:tblGrid>
              <a:tr h="370840">
                <a:tc>
                  <a:txBody>
                    <a:bodyPr/>
                    <a:lstStyle/>
                    <a:p>
                      <a:endParaRPr lang="nl-NL" dirty="0"/>
                    </a:p>
                  </a:txBody>
                  <a:tcPr/>
                </a:tc>
                <a:tc>
                  <a:txBody>
                    <a:bodyPr/>
                    <a:lstStyle/>
                    <a:p>
                      <a:r>
                        <a:rPr lang="en-US" dirty="0" err="1" smtClean="0"/>
                        <a:t>IsExtensible</a:t>
                      </a:r>
                      <a:r>
                        <a:rPr lang="en-US" dirty="0" smtClean="0"/>
                        <a:t> “N”</a:t>
                      </a:r>
                      <a:endParaRPr lang="nl-NL" dirty="0"/>
                    </a:p>
                  </a:txBody>
                  <a:tcPr/>
                </a:tc>
                <a:tc>
                  <a:txBody>
                    <a:bodyPr/>
                    <a:lstStyle/>
                    <a:p>
                      <a:r>
                        <a:rPr lang="en-US" dirty="0" err="1" smtClean="0"/>
                        <a:t>IsExtensible</a:t>
                      </a:r>
                      <a:r>
                        <a:rPr lang="en-US" baseline="0" dirty="0" smtClean="0"/>
                        <a:t> “Y”</a:t>
                      </a:r>
                      <a:endParaRPr lang="nl-NL" dirty="0"/>
                    </a:p>
                  </a:txBody>
                  <a:tcPr/>
                </a:tc>
              </a:tr>
              <a:tr h="370840">
                <a:tc>
                  <a:txBody>
                    <a:bodyPr/>
                    <a:lstStyle/>
                    <a:p>
                      <a:r>
                        <a:rPr lang="en-US" dirty="0" smtClean="0"/>
                        <a:t>Required “SHALL”</a:t>
                      </a:r>
                    </a:p>
                  </a:txBody>
                  <a:tcPr/>
                </a:tc>
                <a:tc>
                  <a:txBody>
                    <a:bodyPr/>
                    <a:lstStyle/>
                    <a:p>
                      <a:r>
                        <a:rPr lang="en-US" dirty="0" smtClean="0"/>
                        <a:t>Validation error, non-conformant</a:t>
                      </a:r>
                      <a:endParaRPr lang="nl-NL" dirty="0"/>
                    </a:p>
                  </a:txBody>
                  <a:tcPr/>
                </a:tc>
                <a:tc>
                  <a:txBody>
                    <a:bodyPr/>
                    <a:lstStyle/>
                    <a:p>
                      <a:r>
                        <a:rPr lang="en-US" dirty="0" smtClean="0"/>
                        <a:t>Additional codes</a:t>
                      </a:r>
                      <a:r>
                        <a:rPr lang="en-US" baseline="0" dirty="0" smtClean="0"/>
                        <a:t> allowed</a:t>
                      </a:r>
                      <a:endParaRPr lang="nl-NL" dirty="0"/>
                    </a:p>
                  </a:txBody>
                  <a:tcPr/>
                </a:tc>
              </a:tr>
              <a:tr h="370840">
                <a:tc>
                  <a:txBody>
                    <a:bodyPr/>
                    <a:lstStyle/>
                    <a:p>
                      <a:r>
                        <a:rPr lang="en-US" dirty="0" smtClean="0"/>
                        <a:t>Preferred “SHOULD”</a:t>
                      </a:r>
                    </a:p>
                    <a:p>
                      <a:r>
                        <a:rPr lang="en-US" dirty="0" smtClean="0"/>
                        <a:t>“Guidance”</a:t>
                      </a:r>
                      <a:endParaRPr lang="nl-NL" dirty="0"/>
                    </a:p>
                  </a:txBody>
                  <a:tcPr/>
                </a:tc>
                <a:tc>
                  <a:txBody>
                    <a:bodyPr/>
                    <a:lstStyle/>
                    <a:p>
                      <a:r>
                        <a:rPr lang="en-US" dirty="0" smtClean="0"/>
                        <a:t>Validation warning, discouraged</a:t>
                      </a:r>
                      <a:endParaRPr lang="nl-NL" dirty="0"/>
                    </a:p>
                  </a:txBody>
                  <a:tcPr/>
                </a:tc>
                <a:tc>
                  <a:txBody>
                    <a:bodyPr/>
                    <a:lstStyle/>
                    <a:p>
                      <a:r>
                        <a:rPr lang="en-US" baseline="0" dirty="0" smtClean="0"/>
                        <a:t>Supplemental codes likely</a:t>
                      </a:r>
                    </a:p>
                    <a:p>
                      <a:r>
                        <a:rPr lang="en-US" baseline="0" dirty="0" smtClean="0"/>
                        <a:t>Alternatives allowed</a:t>
                      </a:r>
                      <a:endParaRPr lang="nl-NL" dirty="0"/>
                    </a:p>
                  </a:txBody>
                  <a:tcPr/>
                </a:tc>
              </a:tr>
              <a:tr h="370840">
                <a:tc>
                  <a:txBody>
                    <a:bodyPr/>
                    <a:lstStyle/>
                    <a:p>
                      <a:r>
                        <a:rPr lang="en-US" dirty="0" smtClean="0"/>
                        <a:t>Example “MAY”</a:t>
                      </a:r>
                      <a:endParaRPr lang="nl-NL" dirty="0"/>
                    </a:p>
                  </a:txBody>
                  <a:tcPr/>
                </a:tc>
                <a:tc gridSpan="2">
                  <a:txBody>
                    <a:bodyPr/>
                    <a:lstStyle/>
                    <a:p>
                      <a:pPr algn="ctr"/>
                      <a:r>
                        <a:rPr lang="en-US" dirty="0" smtClean="0"/>
                        <a:t>Just a suggestion, no preference</a:t>
                      </a:r>
                      <a:endParaRPr lang="nl-NL" dirty="0"/>
                    </a:p>
                  </a:txBody>
                  <a:tcPr/>
                </a:tc>
                <a:tc hMerge="1">
                  <a:txBody>
                    <a:bodyPr/>
                    <a:lstStyle/>
                    <a:p>
                      <a:endParaRPr lang="nl-NL" dirty="0"/>
                    </a:p>
                  </a:txBody>
                  <a:tcPr/>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sp>
        <p:nvSpPr>
          <p:cNvPr id="6" name="TextBox 5"/>
          <p:cNvSpPr txBox="1"/>
          <p:nvPr/>
        </p:nvSpPr>
        <p:spPr>
          <a:xfrm>
            <a:off x="539552" y="2132856"/>
            <a:ext cx="6489918" cy="369332"/>
          </a:xfrm>
          <a:prstGeom prst="rect">
            <a:avLst/>
          </a:prstGeom>
          <a:noFill/>
        </p:spPr>
        <p:txBody>
          <a:bodyPr wrap="none" rtlCol="0">
            <a:spAutoFit/>
          </a:bodyPr>
          <a:lstStyle/>
          <a:p>
            <a:r>
              <a:rPr lang="en-US" dirty="0" smtClean="0"/>
              <a:t>If implementers of your profile choose to have different codes:</a:t>
            </a:r>
            <a:endParaRPr lang="nl-NL" dirty="0"/>
          </a:p>
        </p:txBody>
      </p:sp>
    </p:spTree>
    <p:extLst>
      <p:ext uri="{BB962C8B-B14F-4D97-AF65-F5344CB8AC3E}">
        <p14:creationId xmlns:p14="http://schemas.microsoft.com/office/powerpoint/2010/main" val="11233480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p14="http://schemas.microsoft.com/office/powerpoint/2010/main" val="86425869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p14="http://schemas.microsoft.com/office/powerpoint/2010/main" val="40172527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p14="http://schemas.microsoft.com/office/powerpoint/2010/main" val="16134273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p14="http://schemas.microsoft.com/office/powerpoint/2010/main" val="31667551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p14="http://schemas.microsoft.com/office/powerpoint/2010/main" val="30564720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302467880"/>
              </p:ext>
            </p:extLst>
          </p:nvPr>
        </p:nvGraphicFramePr>
        <p:xfrm>
          <a:off x="1115616" y="3356992"/>
          <a:ext cx="6912768" cy="242316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214193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r>
              <a:rPr lang="en-US" baseline="0" dirty="0" smtClean="0"/>
              <a:t> “Common” Scenarios</a:t>
            </a:r>
            <a:endParaRPr lang="en-US"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“We only include data elements if we are confident that 80% of implementations maintaining that resource will make use of the element”</a:t>
            </a:r>
          </a:p>
          <a:p>
            <a:pPr lvl="1"/>
            <a:r>
              <a:rPr lang="en-US" dirty="0" smtClean="0"/>
              <a:t>Other content pushed to extensions</a:t>
            </a:r>
          </a:p>
          <a:p>
            <a:pPr lvl="2"/>
            <a:r>
              <a:rPr lang="en-US" dirty="0" smtClean="0"/>
              <a:t>(more on this later)</a:t>
            </a:r>
          </a:p>
          <a:p>
            <a:r>
              <a:rPr lang="en-US" dirty="0" smtClean="0"/>
              <a:t>Easy to say, governance challenge to achieve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2592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a:p>
        </p:txBody>
      </p:sp>
    </p:spTree>
    <p:extLst>
      <p:ext uri="{BB962C8B-B14F-4D97-AF65-F5344CB8AC3E}">
        <p14:creationId xmlns:p14="http://schemas.microsoft.com/office/powerpoint/2010/main" val="69293964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r>
              <a:rPr lang="en-US" dirty="0" smtClean="0"/>
              <a:t>Undergoing Beta testing – should be released shortly</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828800"/>
            <a:ext cx="219075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25117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202</a:t>
            </a:fld>
            <a:endParaRPr lang="en-CA" dirty="0"/>
          </a:p>
        </p:txBody>
      </p:sp>
    </p:spTree>
    <p:extLst>
      <p:ext uri="{BB962C8B-B14F-4D97-AF65-F5344CB8AC3E}">
        <p14:creationId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br>
              <a:rPr lang="en-US" dirty="0" smtClean="0"/>
            </a:br>
            <a:r>
              <a:rPr lang="en-US" dirty="0" smtClean="0"/>
              <a:t>versions??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203</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1597" y="1862116"/>
            <a:ext cx="409660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Which wire formats supported?</a:t>
            </a:r>
          </a:p>
          <a:p>
            <a:pPr marL="285750" indent="-285750">
              <a:buFont typeface="Arial" panose="020B0604020202020204" pitchFamily="34" charset="0"/>
              <a:buChar char="•"/>
            </a:pPr>
            <a:r>
              <a:rPr lang="en-US" dirty="0"/>
              <a:t>Which resources?</a:t>
            </a:r>
          </a:p>
          <a:p>
            <a:pPr marL="285750" indent="-285750">
              <a:buFont typeface="Arial" panose="020B0604020202020204" pitchFamily="34" charset="0"/>
              <a:buChar char="•"/>
            </a:pPr>
            <a:r>
              <a:rPr lang="en-US" dirty="0" smtClean="0"/>
              <a:t>What documents, messages </a:t>
            </a:r>
            <a:r>
              <a:rPr lang="en-US" dirty="0"/>
              <a:t>does the server accept, </a:t>
            </a:r>
            <a:r>
              <a:rPr lang="en-US" dirty="0" smtClean="0"/>
              <a:t>what </a:t>
            </a:r>
            <a:r>
              <a:rPr lang="en-US" dirty="0"/>
              <a:t>does the content look like?</a:t>
            </a:r>
          </a:p>
          <a:p>
            <a:pPr marL="285750" indent="-285750">
              <a:buFont typeface="Arial" panose="020B0604020202020204" pitchFamily="34" charset="0"/>
              <a:buChar char="•"/>
            </a:pPr>
            <a:r>
              <a:rPr lang="en-US" dirty="0"/>
              <a:t>Which protocols? http? </a:t>
            </a:r>
            <a:r>
              <a:rPr lang="en-US" dirty="0" err="1"/>
              <a:t>Mllp</a:t>
            </a:r>
            <a:r>
              <a:rPr lang="en-US" dirty="0"/>
              <a:t>? ftp?</a:t>
            </a:r>
          </a:p>
          <a:p>
            <a:pPr marL="285750" indent="-285750">
              <a:buFont typeface="Arial" panose="020B0604020202020204" pitchFamily="34" charset="0"/>
              <a:buChar char="•"/>
            </a:pPr>
            <a:r>
              <a:rPr lang="en-US" dirty="0" smtClean="0"/>
              <a:t>Which </a:t>
            </a:r>
            <a:r>
              <a:rPr lang="en-US" dirty="0"/>
              <a:t>operations (read, create, update, search)</a:t>
            </a:r>
          </a:p>
          <a:p>
            <a:pPr marL="285750" indent="-285750">
              <a:buFont typeface="Arial" charset="0"/>
              <a:buChar char="•"/>
            </a:pPr>
            <a:r>
              <a:rPr lang="en-US" dirty="0" smtClean="0"/>
              <a:t>Which FHIR version?</a:t>
            </a:r>
          </a:p>
          <a:p>
            <a:pPr marL="285750" indent="-285750">
              <a:buFont typeface="Arial" charset="0"/>
              <a:buChar char="•"/>
            </a:pPr>
            <a:r>
              <a:rPr lang="en-US" dirty="0" smtClean="0"/>
              <a:t>What search operations?</a:t>
            </a:r>
          </a:p>
          <a:p>
            <a:pPr marL="285750" indent="-285750">
              <a:buFont typeface="Arial" charset="0"/>
              <a:buChar char="•"/>
            </a:pPr>
            <a:r>
              <a:rPr lang="en-US" dirty="0" smtClean="0"/>
              <a:t>Is this a test server?</a:t>
            </a:r>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r>
              <a:rPr lang="en-US" b="1" dirty="0" smtClean="0"/>
              <a:t>DO YOU SUPPORT HISTORY</a:t>
            </a:r>
            <a:r>
              <a:rPr lang="en-US" dirty="0" smtClean="0"/>
              <a:t>?</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684191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p14="http://schemas.microsoft.com/office/powerpoint/2010/main" val="56319805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p14="http://schemas.microsoft.com/office/powerpoint/2010/main" val="98592811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207</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208</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p14="http://schemas.microsoft.com/office/powerpoint/2010/main" val="4145105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graphicFrame>
        <p:nvGraphicFramePr>
          <p:cNvPr id="5" name="Diagram 4"/>
          <p:cNvGraphicFramePr/>
          <p:nvPr>
            <p:extLst>
              <p:ext uri="{D42A27DB-BD31-4B8C-83A1-F6EECF244321}">
                <p14:modId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41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210</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8236978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3944111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212</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213</a:t>
            </a:fld>
            <a:endParaRPr lang="en-CA"/>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435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214</a:t>
            </a:fld>
            <a:endParaRPr lang="en-US"/>
          </a:p>
        </p:txBody>
      </p:sp>
    </p:spTree>
    <p:extLst>
      <p:ext uri="{BB962C8B-B14F-4D97-AF65-F5344CB8AC3E}">
        <p14:creationId xmlns:p14="http://schemas.microsoft.com/office/powerpoint/2010/main" val="363248146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215</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2967879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4491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217</a:t>
            </a:fld>
            <a:endParaRPr lang="en-CA"/>
          </a:p>
        </p:txBody>
      </p:sp>
    </p:spTree>
    <p:extLst>
      <p:ext uri="{BB962C8B-B14F-4D97-AF65-F5344CB8AC3E}">
        <p14:creationId xmlns:p14="http://schemas.microsoft.com/office/powerpoint/2010/main" val="420028998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218</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15984116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219</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6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p14="http://schemas.microsoft.com/office/powerpoint/2010/main" val="393544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7" grpId="0" build="p"/>
      <p:bldP spid="8" grpId="0" uiExpand="1"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8004365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28449044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961575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Tree>
    <p:extLst>
      <p:ext uri="{BB962C8B-B14F-4D97-AF65-F5344CB8AC3E}">
        <p14:creationId xmlns:p14="http://schemas.microsoft.com/office/powerpoint/2010/main" val="408928963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16333491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91967438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14724811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7669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671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297765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spTree>
    <p:extLst>
      <p:ext uri="{BB962C8B-B14F-4D97-AF65-F5344CB8AC3E}">
        <p14:creationId xmlns:p14="http://schemas.microsoft.com/office/powerpoint/2010/main" val="353268080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294326087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p14="http://schemas.microsoft.com/office/powerpoint/2010/main" val="389473428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0" y="2996952"/>
            <a:ext cx="4463355" cy="267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4177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76212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237</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97911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239</a:t>
            </a:fld>
            <a:endParaRPr lang="en-US"/>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p14="http://schemas.microsoft.com/office/powerpoint/2010/main" val="1852279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242</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107943305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244</a:t>
            </a:fld>
            <a:endParaRPr lang="en-US"/>
          </a:p>
        </p:txBody>
      </p:sp>
    </p:spTree>
    <p:extLst>
      <p:ext uri="{BB962C8B-B14F-4D97-AF65-F5344CB8AC3E}">
        <p14:creationId xmlns:p14="http://schemas.microsoft.com/office/powerpoint/2010/main" val="1470701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246</a:t>
            </a:fld>
            <a:endParaRPr lang="en-CA"/>
          </a:p>
        </p:txBody>
      </p:sp>
    </p:spTree>
    <p:extLst>
      <p:ext uri="{BB962C8B-B14F-4D97-AF65-F5344CB8AC3E}">
        <p14:creationId xmlns:p14="http://schemas.microsoft.com/office/powerpoint/2010/main" val="62146198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247</a:t>
            </a:fld>
            <a:endParaRPr lang="en-CA"/>
          </a:p>
        </p:txBody>
      </p:sp>
    </p:spTree>
    <p:extLst>
      <p:ext uri="{BB962C8B-B14F-4D97-AF65-F5344CB8AC3E}">
        <p14:creationId xmlns:p14="http://schemas.microsoft.com/office/powerpoint/2010/main" val="31030759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246974569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249</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a:t>
            </a:r>
            <a:r>
              <a:rPr lang="nl-NL" sz="2400" noProof="1" smtClean="0">
                <a:solidFill>
                  <a:srgbClr val="A31515"/>
                </a:solidFill>
                <a:highlight>
                  <a:srgbClr val="FFFFFF"/>
                </a:highlight>
                <a:latin typeface="Consolas"/>
              </a:rPr>
              <a:t>https://</a:t>
            </a:r>
            <a:r>
              <a:rPr lang="nl-NL" sz="2400" noProof="1" smtClean="0">
                <a:solidFill>
                  <a:srgbClr val="A31515"/>
                </a:solidFill>
                <a:highlight>
                  <a:srgbClr val="FFFFFF"/>
                </a:highlight>
                <a:latin typeface="Consolas"/>
              </a:rPr>
              <a:t>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p14="http://schemas.microsoft.com/office/powerpoint/2010/main" val="1898641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250</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a:t>
            </a:r>
            <a:r>
              <a:rPr lang="nl-NL" sz="2400" noProof="1" smtClean="0"/>
              <a:t>https://</a:t>
            </a:r>
            <a:r>
              <a:rPr lang="nl-NL" sz="2400" noProof="1" smtClean="0"/>
              <a:t>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344563900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Using the FHIR </a:t>
            </a:r>
          </a:p>
          <a:p>
            <a:pPr algn="ctr"/>
            <a:r>
              <a:rPr lang="en-US" sz="3600" dirty="0" smtClean="0">
                <a:latin typeface="+mj-lt"/>
              </a:rPr>
              <a:t>C# and Java API’s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28530142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7898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254</a:t>
            </a:fld>
            <a:endParaRPr lang="en-C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256</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257</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First Draft Standard for Trial Use ballot (DSTU) complete</a:t>
            </a:r>
          </a:p>
          <a:p>
            <a:pPr lvl="1"/>
            <a:r>
              <a:rPr lang="en-US" sz="2000" b="1" dirty="0" smtClean="0"/>
              <a:t>Published end of January </a:t>
            </a:r>
          </a:p>
          <a:p>
            <a:pPr lvl="1"/>
            <a:r>
              <a:rPr lang="en-US" sz="2000" dirty="0" smtClean="0"/>
              <a:t>Will provide a </a:t>
            </a:r>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pPr lvl="1"/>
            <a:r>
              <a:rPr lang="en-US" sz="2000" dirty="0" smtClean="0"/>
              <a:t>At least one more DSTU (spring 2015) introducing new resources + profiles for CCDA</a:t>
            </a:r>
            <a:endParaRPr lang="en-US" sz="2000" baseline="0" dirty="0" smtClean="0"/>
          </a:p>
          <a:p>
            <a:pPr lvl="0"/>
            <a:r>
              <a:rPr lang="en-US" sz="2400" dirty="0" smtClean="0"/>
              <a:t>Normative is around a year after that</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p14="http://schemas.microsoft.com/office/powerpoint/2010/main" val="898342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a:p>
        </p:txBody>
      </p:sp>
    </p:spTree>
    <p:extLst>
      <p:ext uri="{BB962C8B-B14F-4D97-AF65-F5344CB8AC3E}">
        <p14:creationId xmlns:p14="http://schemas.microsoft.com/office/powerpoint/2010/main" val="96156026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for </a:t>
            </a:r>
            <a:r>
              <a:rPr lang="en-US" b="1" dirty="0" smtClean="0"/>
              <a:t>you</a:t>
            </a:r>
            <a:endParaRPr lang="en-US" b="1" dirty="0"/>
          </a:p>
        </p:txBody>
      </p:sp>
      <p:sp>
        <p:nvSpPr>
          <p:cNvPr id="3" name="Content Placeholder 2"/>
          <p:cNvSpPr>
            <a:spLocks noGrp="1"/>
          </p:cNvSpPr>
          <p:nvPr>
            <p:ph idx="1"/>
          </p:nvPr>
        </p:nvSpPr>
        <p:spPr/>
        <p:txBody>
          <a:bodyPr/>
          <a:lstStyle/>
          <a:p>
            <a:r>
              <a:rPr lang="en-US" sz="2400" dirty="0" smtClean="0"/>
              <a:t>Read the spec: </a:t>
            </a:r>
            <a:r>
              <a:rPr lang="en-US" sz="2400" dirty="0" smtClean="0">
                <a:hlinkClick r:id="rId2"/>
              </a:rPr>
              <a:t>http://hl7.org/fhir</a:t>
            </a:r>
            <a:endParaRPr lang="en-US" sz="2400" dirty="0" smtClean="0"/>
          </a:p>
          <a:p>
            <a:r>
              <a:rPr lang="en-US" sz="2500" dirty="0" smtClean="0"/>
              <a:t>Try implementing it</a:t>
            </a:r>
          </a:p>
          <a:p>
            <a:r>
              <a:rPr lang="en-US" sz="2000" dirty="0" smtClean="0"/>
              <a:t>C</a:t>
            </a:r>
            <a:r>
              <a:rPr lang="en-US" sz="2400" dirty="0" smtClean="0"/>
              <a:t>ome to a Connectathon!</a:t>
            </a:r>
          </a:p>
          <a:p>
            <a:endParaRPr lang="en-US" sz="2400" dirty="0" smtClean="0"/>
          </a:p>
          <a:p>
            <a:r>
              <a:rPr lang="en-US" sz="2400" b="1" dirty="0" smtClean="0"/>
              <a:t>fhir@lists.hl7.org	               </a:t>
            </a:r>
          </a:p>
          <a:p>
            <a:r>
              <a:rPr lang="en-US" sz="2400" b="1" dirty="0" smtClean="0"/>
              <a:t>#FHIR</a:t>
            </a:r>
          </a:p>
          <a:p>
            <a:r>
              <a:rPr lang="en-US" sz="2400" b="1" dirty="0" smtClean="0"/>
              <a:t>Implementer’s Skype Channel</a:t>
            </a:r>
          </a:p>
          <a:p>
            <a:r>
              <a:rPr lang="en-US" sz="2400" b="1" dirty="0" err="1" smtClean="0"/>
              <a:t>StackOverflow</a:t>
            </a:r>
            <a:r>
              <a:rPr lang="en-US" sz="2400" b="1" dirty="0" smtClean="0"/>
              <a:t>: hl7 fhir tag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262</a:t>
            </a:fld>
            <a:endParaRPr lang="en-C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03242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r>
              <a:rPr lang="en-US" dirty="0" smtClean="0"/>
              <a:t>lloyd@lmckenzie.com</a:t>
            </a:r>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78477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p14="http://schemas.microsoft.com/office/powerpoint/2010/main" val="241447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Gordon Point Informatics (GPi)</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t="6800" r="-73153"/>
          <a:stretch/>
        </p:blipFill>
        <p:spPr bwMode="auto">
          <a:xfrm>
            <a:off x="7047914" y="2954215"/>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76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854651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p14="http://schemas.microsoft.com/office/powerpoint/2010/main" val="1204787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2860945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81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2908378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3987066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p14="http://schemas.microsoft.com/office/powerpoint/2010/main" val="1271473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a:p>
            <a:r>
              <a:rPr lang="en-US" dirty="0" smtClean="0"/>
              <a:t>Clinical Document</a:t>
            </a:r>
            <a:endParaRPr lang="en-US" dirty="0"/>
          </a:p>
        </p:txBody>
      </p:sp>
      <p:sp>
        <p:nvSpPr>
          <p:cNvPr id="6" name="Content Placeholder 5"/>
          <p:cNvSpPr>
            <a:spLocks noGrp="1"/>
          </p:cNvSpPr>
          <p:nvPr>
            <p:ph sz="half" idx="2"/>
          </p:nvPr>
        </p:nvSpPr>
        <p:spPr/>
        <p:txBody>
          <a:bodyPr/>
          <a:lstStyle/>
          <a:p>
            <a:r>
              <a:rPr lang="en-US" dirty="0" smtClean="0"/>
              <a:t>Contracted taxi driver</a:t>
            </a:r>
          </a:p>
          <a:p>
            <a:r>
              <a:rPr lang="en-US" dirty="0" smtClean="0"/>
              <a:t>Study subject</a:t>
            </a:r>
          </a:p>
          <a:p>
            <a:r>
              <a:rPr lang="en-US" dirty="0" smtClean="0"/>
              <a:t>Record of narcotic use</a:t>
            </a:r>
          </a:p>
          <a:p>
            <a:r>
              <a:rPr lang="en-US" dirty="0" smtClean="0"/>
              <a:t>Password change reminder</a:t>
            </a:r>
          </a:p>
          <a:p>
            <a:r>
              <a:rPr lang="en-US" dirty="0" smtClean="0"/>
              <a:t>Group smoking cessation workshop</a:t>
            </a:r>
          </a:p>
          <a:p>
            <a:r>
              <a:rPr lang="en-US" dirty="0" smtClean="0"/>
              <a:t>Females over 35</a:t>
            </a:r>
          </a:p>
          <a:p>
            <a:r>
              <a:rPr lang="en-US" dirty="0" smtClean="0"/>
              <a:t>Referral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p14="http://schemas.microsoft.com/office/powerpoint/2010/main" val="3408350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38</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63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60253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Tree>
    <p:extLst>
      <p:ext uri="{BB962C8B-B14F-4D97-AF65-F5344CB8AC3E}">
        <p14:creationId xmlns:p14="http://schemas.microsoft.com/office/powerpoint/2010/main" val="206604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http://wiki.hl7.org/index.php?title=FHIR</a:t>
            </a:r>
          </a:p>
          <a:p>
            <a:endParaRPr lang="en-US" dirty="0"/>
          </a:p>
        </p:txBody>
      </p:sp>
    </p:spTree>
    <p:extLst>
      <p:ext uri="{BB962C8B-B14F-4D97-AF65-F5344CB8AC3E}">
        <p14:creationId xmlns:p14="http://schemas.microsoft.com/office/powerpoint/2010/main" val="2320128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a:t>
            </a:r>
            <a:r>
              <a:rPr lang="en-US" dirty="0" smtClean="0"/>
              <a:t>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en-US" dirty="0" smtClean="0"/>
              <a:t>Structure of a Resource</a:t>
            </a:r>
            <a:endParaRPr lang="en-US"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Tree>
    <p:extLst>
      <p:ext uri="{BB962C8B-B14F-4D97-AF65-F5344CB8AC3E}">
        <p14:creationId xmlns:p14="http://schemas.microsoft.com/office/powerpoint/2010/main" val="683750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resource</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2656"/>
            <a:ext cx="6019800" cy="606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28713" y="1124743"/>
            <a:ext cx="5416056" cy="12961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4" name="Slide Number Placeholder 3"/>
          <p:cNvSpPr>
            <a:spLocks noGrp="1"/>
          </p:cNvSpPr>
          <p:nvPr>
            <p:ph type="sldNum" sz="quarter" idx="4"/>
          </p:nvPr>
        </p:nvSpPr>
        <p:spPr>
          <a:prstGeom prst="rect">
            <a:avLst/>
          </a:prstGeom>
        </p:spPr>
        <p:txBody>
          <a:bodyPr/>
          <a:lstStyle/>
          <a:p>
            <a:fld id="{FBE2B389-5997-41EC-A1F5-068E11418883}" type="slidenum">
              <a:rPr lang="en-US"/>
              <a:pPr/>
              <a:t>44</a:t>
            </a:fld>
            <a:endParaRPr lang="en-US"/>
          </a:p>
        </p:txBody>
      </p:sp>
      <p:sp>
        <p:nvSpPr>
          <p:cNvPr id="7" name="Text Box 3"/>
          <p:cNvSpPr txBox="1"/>
          <p:nvPr/>
        </p:nvSpPr>
        <p:spPr>
          <a:xfrm>
            <a:off x="6413609" y="1268761"/>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3609" y="3140968"/>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70049" y="399530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420887"/>
            <a:ext cx="5439431" cy="3816425"/>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28713" y="476672"/>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3609" y="467519"/>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0049" y="796132"/>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Tree>
    <p:extLst>
      <p:ext uri="{BB962C8B-B14F-4D97-AF65-F5344CB8AC3E}">
        <p14:creationId xmlns:p14="http://schemas.microsoft.com/office/powerpoint/2010/main" val="300680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is required to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p14="http://schemas.microsoft.com/office/powerpoint/2010/main" val="1624013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47</a:t>
            </a:fld>
            <a:endParaRPr lang="en-US"/>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6589713"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48</a:t>
            </a:fld>
            <a:endParaRPr lang="en-US"/>
          </a:p>
        </p:txBody>
      </p:sp>
      <p:cxnSp>
        <p:nvCxnSpPr>
          <p:cNvPr id="18" name="Straight Arrow Connector 17"/>
          <p:cNvCxnSpPr>
            <a:stCxn id="2" idx="1"/>
          </p:cNvCxnSpPr>
          <p:nvPr/>
        </p:nvCxnSpPr>
        <p:spPr bwMode="auto">
          <a:xfrm flipH="1">
            <a:off x="3581400" y="2228910"/>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126802" y="376713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4524345"/>
            <a:ext cx="1" cy="85698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439847" y="2028855"/>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4829175" y="442909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73217"/>
            <a:ext cx="6589713"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pSp>
        <p:nvGrpSpPr>
          <p:cNvPr id="12" name="Group 11"/>
          <p:cNvGrpSpPr/>
          <p:nvPr/>
        </p:nvGrpSpPr>
        <p:grpSpPr>
          <a:xfrm>
            <a:off x="2133600" y="4038600"/>
            <a:ext cx="6887884" cy="2765642"/>
            <a:chOff x="1494117" y="3688998"/>
            <a:chExt cx="6887884" cy="2765642"/>
          </a:xfrm>
        </p:grpSpPr>
        <p:cxnSp>
          <p:nvCxnSpPr>
            <p:cNvPr id="9" name="Straight Connector 8"/>
            <p:cNvCxnSpPr/>
            <p:nvPr/>
          </p:nvCxnSpPr>
          <p:spPr bwMode="auto">
            <a:xfrm>
              <a:off x="1494117" y="3688998"/>
              <a:ext cx="2292313" cy="50895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547559"/>
            <a:ext cx="5215428" cy="437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25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5</a:t>
            </a:fld>
            <a:endParaRPr lang="en-US" dirty="0"/>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142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51</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en-US" dirty="0" smtClean="0"/>
              <a:t>Resource Aggregate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52</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([a-z0-9\-\.]{1,36})</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55" y="1990725"/>
            <a:ext cx="6694487"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4574098" y="3657600"/>
            <a:ext cx="0"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438400" y="3352800"/>
            <a:ext cx="1"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4202668"/>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199" y="4850368"/>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562" y="1848190"/>
            <a:ext cx="3059637" cy="2549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80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153503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661022"/>
            <a:ext cx="6934200" cy="487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
        <p:nvSpPr>
          <p:cNvPr id="5" name="TextBox 4"/>
          <p:cNvSpPr txBox="1"/>
          <p:nvPr/>
        </p:nvSpPr>
        <p:spPr>
          <a:xfrm>
            <a:off x="5148064" y="1802986"/>
            <a:ext cx="3672408" cy="267765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49" y="533400"/>
            <a:ext cx="2857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357" y="2857500"/>
            <a:ext cx="22860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575" y="4800600"/>
            <a:ext cx="21812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4158412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4837163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p14="http://schemas.microsoft.com/office/powerpoint/2010/main" val="299642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p14="http://schemas.microsoft.com/office/powerpoint/2010/main" val="41788615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87950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p14="http://schemas.microsoft.com/office/powerpoint/2010/main" val="39217761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45492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1845710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4153324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2049359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t>
            </a:r>
            <a:r>
              <a:rPr lang="en-US" dirty="0" smtClean="0"/>
              <a:t>a </a:t>
            </a:r>
            <a:r>
              <a:rPr lang="en-US" dirty="0" smtClean="0"/>
              <a:t>URL</a:t>
            </a:r>
          </a:p>
          <a:p>
            <a:pPr lvl="1"/>
            <a:endParaRPr lang="en-US" dirty="0" smtClean="0"/>
          </a:p>
          <a:p>
            <a:pPr lvl="1"/>
            <a:r>
              <a:rPr lang="en-US" b="1" dirty="0" smtClean="0">
                <a:latin typeface="Courier New" pitchFamily="49" charset="0"/>
                <a:cs typeface="Courier New" pitchFamily="49" charset="0"/>
              </a:rPr>
              <a:t>https://</a:t>
            </a:r>
            <a:r>
              <a:rPr lang="en-US" b="1" dirty="0" smtClean="0">
                <a:latin typeface="Courier New" pitchFamily="49" charset="0"/>
                <a:cs typeface="Courier New" pitchFamily="49" charset="0"/>
              </a:rPr>
              <a:t>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2636597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057400" y="419100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Tree>
    <p:extLst>
      <p:ext uri="{BB962C8B-B14F-4D97-AF65-F5344CB8AC3E}">
        <p14:creationId xmlns:p14="http://schemas.microsoft.com/office/powerpoint/2010/main" val="2824617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026369"/>
            <a:ext cx="415290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026369"/>
            <a:ext cx="349567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455565"/>
            <a:ext cx="4083496"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25280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p14="http://schemas.microsoft.com/office/powerpoint/2010/main" val="1345366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a:t>
            </a:r>
            <a:r>
              <a:rPr lang="en-US" b="1" dirty="0" smtClean="0">
                <a:latin typeface="Courier New" pitchFamily="49" charset="0"/>
                <a:cs typeface="Courier New" pitchFamily="49" charset="0"/>
              </a:rPr>
              <a:t>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19817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15752533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p14="http://schemas.microsoft.com/office/powerpoint/2010/main" val="3195207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83289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30259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/fhir/Patient/1 HTTP/1.1</a:t>
            </a:r>
          </a:p>
          <a:p>
            <a:endParaRPr lang="en-US" sz="1800" dirty="0" smtClean="0"/>
          </a:p>
          <a:p>
            <a:r>
              <a:rPr lang="en-US" sz="1800" dirty="0" smtClean="0"/>
              <a:t>HTTP/1.1 200 OK</a:t>
            </a:r>
          </a:p>
          <a:p>
            <a:r>
              <a:rPr lang="en-US" sz="1800" b="1" dirty="0" smtClean="0"/>
              <a:t>Content-Location</a:t>
            </a:r>
            <a:r>
              <a:rPr lang="en-US" sz="1800" dirty="0" smtClean="0"/>
              <a:t>: http://sever.om/fhir/Patient/1/_history/12</a:t>
            </a:r>
          </a:p>
          <a:p>
            <a:r>
              <a:rPr lang="en-US" sz="1800" b="1" dirty="0" smtClean="0"/>
              <a:t>Last-Modified</a:t>
            </a:r>
            <a:r>
              <a:rPr lang="en-US" sz="1800" dirty="0" smtClean="0"/>
              <a:t>: Tue, 29 May 2012 23:45:32 GMT</a:t>
            </a:r>
          </a:p>
          <a:p>
            <a:r>
              <a:rPr lang="en-US" sz="1800" b="1" dirty="0" smtClean="0"/>
              <a:t>Category</a:t>
            </a:r>
            <a:r>
              <a:rPr lang="en-US" sz="1800" dirty="0" smtClean="0"/>
              <a:t>: </a:t>
            </a:r>
            <a:r>
              <a:rPr lang="en-US" sz="1800" dirty="0" smtClean="0">
                <a:solidFill>
                  <a:srgbClr val="FF0000"/>
                </a:solidFill>
              </a:rPr>
              <a:t>http://example.org/fhir/Status#Test; </a:t>
            </a:r>
            <a:br>
              <a:rPr lang="en-US" sz="1800" dirty="0" smtClean="0">
                <a:solidFill>
                  <a:srgbClr val="FF0000"/>
                </a:solidFill>
              </a:rPr>
            </a:br>
            <a:r>
              <a:rPr lang="en-US" sz="1800" dirty="0" smtClean="0">
                <a:solidFill>
                  <a:srgbClr val="FF0000"/>
                </a:solidFill>
              </a:rPr>
              <a:t>scheme=" http://hl7.org/fhir/tag"; label="Our test tag" </a:t>
            </a:r>
          </a:p>
          <a:p>
            <a:r>
              <a:rPr lang="en-US" sz="1800" i="1" dirty="0" smtClean="0"/>
              <a:t/>
            </a:r>
            <a:br>
              <a:rPr lang="en-US" sz="1800" i="1" dirty="0" smtClean="0"/>
            </a:b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218286934"/>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dirty="0"/>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p14="http://schemas.microsoft.com/office/powerpoint/2010/main" val="940729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0271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p>
          <a:p>
            <a:r>
              <a:rPr lang="en-US" dirty="0" smtClean="0"/>
              <a:t>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p14="http://schemas.microsoft.com/office/powerpoint/2010/main" val="1360342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18618004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p14="http://schemas.microsoft.com/office/powerpoint/2010/main" val="18065066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a:t>
            </a:r>
            <a:r>
              <a:rPr lang="en-US" dirty="0" smtClean="0"/>
              <a:t>https://</a:t>
            </a:r>
            <a:r>
              <a:rPr lang="en-US" dirty="0" smtClean="0"/>
              <a:t>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37143611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p14="http://schemas.microsoft.com/office/powerpoint/2010/main" val="37484700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a:t>
            </a:r>
            <a:r>
              <a:rPr lang="en-US" dirty="0" smtClean="0"/>
              <a:t>501 (Not implemented)</a:t>
            </a:r>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p14="http://schemas.microsoft.com/office/powerpoint/2010/main" val="332828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p14="http://schemas.microsoft.com/office/powerpoint/2010/main" val="16801697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Tree>
    <p:extLst>
      <p:ext uri="{BB962C8B-B14F-4D97-AF65-F5344CB8AC3E}">
        <p14:creationId xmlns:p14="http://schemas.microsoft.com/office/powerpoint/2010/main" val="346992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36630206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900649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18383</TotalTime>
  <Words>13079</Words>
  <Application>Microsoft Office PowerPoint</Application>
  <PresentationFormat>On-screen Show (4:3)</PresentationFormat>
  <Paragraphs>2444</Paragraphs>
  <Slides>263</Slides>
  <Notes>123</Notes>
  <HiddenSlides>6</HiddenSlides>
  <MMClips>0</MMClips>
  <ScaleCrop>false</ScaleCrop>
  <HeadingPairs>
    <vt:vector size="4" baseType="variant">
      <vt:variant>
        <vt:lpstr>Theme</vt:lpstr>
      </vt:variant>
      <vt:variant>
        <vt:i4>1</vt:i4>
      </vt:variant>
      <vt:variant>
        <vt:lpstr>Slide Titles</vt:lpstr>
      </vt:variant>
      <vt:variant>
        <vt:i4>263</vt:i4>
      </vt:variant>
    </vt:vector>
  </HeadingPairs>
  <TitlesOfParts>
    <vt:vector size="264" baseType="lpstr">
      <vt:lpstr>1_Refined</vt:lpstr>
      <vt:lpstr>Hands-on FHIR</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Example of a resource</vt:lpstr>
      <vt:lpstr>Human Readable</vt:lpstr>
      <vt:lpstr>Resources in the spec</vt:lpstr>
      <vt:lpstr>Composition versus reference</vt:lpstr>
      <vt:lpstr>Composition of a Resource</vt:lpstr>
      <vt:lpstr>Resource Reference</vt:lpstr>
      <vt:lpstr>Resource Reference</vt:lpstr>
      <vt:lpstr>Network</vt:lpstr>
      <vt:lpstr>Resource Aggregate</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PowerPoint Presentation</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Mapping (meta)data to HTTP</vt:lpstr>
      <vt:lpstr>Bundles</vt:lpstr>
      <vt:lpstr>New reports in the mail</vt:lpstr>
      <vt:lpstr>An example Bundle</vt:lpstr>
      <vt:lpstr>The feed header</vt:lpstr>
      <vt:lpstr>Resource Entry</vt:lpstr>
      <vt:lpstr>Binary Entry</vt:lpstr>
      <vt:lpstr>Example: Keeping in sync</vt:lpstr>
      <vt:lpstr>Multiple versions of entries</vt:lpstr>
      <vt:lpstr>Atom Tombstones - Deletions</vt:lpstr>
      <vt:lpstr>Atom in JSON</vt:lpstr>
      <vt:lpstr>Json Atom - Example</vt:lpstr>
      <vt:lpstr>Bundles</vt:lpstr>
      <vt:lpstr>Identifiers in Bundles</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PowerPoint Presentation</vt:lpstr>
      <vt:lpstr>Add formal constraints</vt:lpstr>
      <vt:lpstr>Slicing</vt:lpstr>
      <vt:lpstr>Slicing into a CCD</vt:lpstr>
      <vt:lpstr>Aggregation</vt:lpstr>
      <vt:lpstr>Profiles at run-time</vt:lpstr>
      <vt:lpstr>Forge</vt:lpstr>
      <vt:lpstr>Conformance</vt:lpstr>
      <vt:lpstr>Remember versions??</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“Other”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Exercise #3</vt:lpstr>
      <vt:lpstr>Migration – v2</vt:lpstr>
      <vt:lpstr>Sample v2 mappings</vt:lpstr>
      <vt:lpstr>Migration – CDA</vt:lpstr>
      <vt:lpstr>Exercise #7</vt:lpstr>
      <vt:lpstr>Populate and Post a Resource using code</vt:lpstr>
      <vt:lpstr>Take-away</vt:lpstr>
      <vt:lpstr>The end is near…</vt:lpstr>
      <vt:lpstr>Balloting plans</vt:lpstr>
      <vt:lpstr>Is FHIR going to replace . . .</vt:lpstr>
      <vt:lpstr>Next Steps for you</vt:lpstr>
      <vt:lpstr>Take-away</vt:lpstr>
      <vt:lpstr>QUESTIONS?</vt:lpstr>
    </vt:vector>
  </TitlesOfParts>
  <Company>Stewardshop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Lloyd McKenzie</cp:lastModifiedBy>
  <cp:revision>659</cp:revision>
  <dcterms:created xsi:type="dcterms:W3CDTF">2008-01-21T06:12:12Z</dcterms:created>
  <dcterms:modified xsi:type="dcterms:W3CDTF">2014-07-09T13:25:14Z</dcterms:modified>
</cp:coreProperties>
</file>